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78"/>
  </p:notesMasterIdLst>
  <p:sldIdLst>
    <p:sldId id="256" r:id="rId2"/>
    <p:sldId id="257" r:id="rId3"/>
    <p:sldId id="269" r:id="rId4"/>
    <p:sldId id="258" r:id="rId5"/>
    <p:sldId id="259" r:id="rId6"/>
    <p:sldId id="260" r:id="rId7"/>
    <p:sldId id="261" r:id="rId8"/>
    <p:sldId id="262" r:id="rId9"/>
    <p:sldId id="263" r:id="rId10"/>
    <p:sldId id="264" r:id="rId11"/>
    <p:sldId id="265" r:id="rId12"/>
    <p:sldId id="266" r:id="rId13"/>
    <p:sldId id="267" r:id="rId14"/>
    <p:sldId id="268" r:id="rId15"/>
    <p:sldId id="270" r:id="rId16"/>
    <p:sldId id="271" r:id="rId17"/>
    <p:sldId id="272" r:id="rId18"/>
    <p:sldId id="273" r:id="rId19"/>
    <p:sldId id="274" r:id="rId20"/>
    <p:sldId id="275" r:id="rId21"/>
    <p:sldId id="276" r:id="rId22"/>
    <p:sldId id="277" r:id="rId23"/>
    <p:sldId id="278" r:id="rId24"/>
    <p:sldId id="279" r:id="rId25"/>
    <p:sldId id="280" r:id="rId26"/>
    <p:sldId id="283" r:id="rId27"/>
    <p:sldId id="281" r:id="rId28"/>
    <p:sldId id="282" r:id="rId29"/>
    <p:sldId id="284" r:id="rId30"/>
    <p:sldId id="285" r:id="rId31"/>
    <p:sldId id="286" r:id="rId32"/>
    <p:sldId id="287" r:id="rId33"/>
    <p:sldId id="288" r:id="rId34"/>
    <p:sldId id="290" r:id="rId35"/>
    <p:sldId id="291" r:id="rId36"/>
    <p:sldId id="289" r:id="rId37"/>
    <p:sldId id="292" r:id="rId38"/>
    <p:sldId id="293" r:id="rId39"/>
    <p:sldId id="299" r:id="rId40"/>
    <p:sldId id="300" r:id="rId41"/>
    <p:sldId id="301" r:id="rId42"/>
    <p:sldId id="294" r:id="rId43"/>
    <p:sldId id="302" r:id="rId44"/>
    <p:sldId id="303" r:id="rId45"/>
    <p:sldId id="295" r:id="rId46"/>
    <p:sldId id="296" r:id="rId47"/>
    <p:sldId id="297" r:id="rId48"/>
    <p:sldId id="298" r:id="rId49"/>
    <p:sldId id="304" r:id="rId50"/>
    <p:sldId id="324" r:id="rId51"/>
    <p:sldId id="325"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8" r:id="rId71"/>
    <p:sldId id="326" r:id="rId72"/>
    <p:sldId id="329" r:id="rId73"/>
    <p:sldId id="330" r:id="rId74"/>
    <p:sldId id="331" r:id="rId75"/>
    <p:sldId id="332" r:id="rId76"/>
    <p:sldId id="323" r:id="rId77"/>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CCF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110" d="100"/>
          <a:sy n="110" d="100"/>
        </p:scale>
        <p:origin x="-1644" y="-90"/>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510080-C385-489D-AAFB-9C1E5EFF0B09}" type="datetimeFigureOut">
              <a:rPr lang="fr-FR" smtClean="0"/>
              <a:pPr/>
              <a:t>11/12/2022</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2352F90-65B3-4EFB-85C3-3C77475677E5}" type="slidenum">
              <a:rPr lang="fr-FR" smtClean="0"/>
              <a:pPr/>
              <a:t>‹N°›</a:t>
            </a:fld>
            <a:endParaRPr lang="fr-F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ectangle à coins arrondis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ous-titr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fr-FR" smtClean="0"/>
              <a:t>Cliquez pour modifier le style des sous-titres du masque</a:t>
            </a:r>
            <a:endParaRPr kumimoji="0" lang="en-US"/>
          </a:p>
        </p:txBody>
      </p:sp>
      <p:sp>
        <p:nvSpPr>
          <p:cNvPr id="28" name="Espace réservé de la date 27"/>
          <p:cNvSpPr>
            <a:spLocks noGrp="1"/>
          </p:cNvSpPr>
          <p:nvPr>
            <p:ph type="dt" sz="half" idx="10"/>
          </p:nvPr>
        </p:nvSpPr>
        <p:spPr/>
        <p:txBody>
          <a:bodyPr/>
          <a:lstStyle/>
          <a:p>
            <a:fld id="{9881F744-2E84-4FCC-A4C9-B9BC26046BAA}" type="datetime1">
              <a:rPr lang="fr-FR" smtClean="0"/>
              <a:t>11/12/2022</a:t>
            </a:fld>
            <a:endParaRPr lang="fr-FR"/>
          </a:p>
        </p:txBody>
      </p:sp>
      <p:sp>
        <p:nvSpPr>
          <p:cNvPr id="17" name="Espace réservé du pied de page 16"/>
          <p:cNvSpPr>
            <a:spLocks noGrp="1"/>
          </p:cNvSpPr>
          <p:nvPr>
            <p:ph type="ftr" sz="quarter" idx="11"/>
          </p:nvPr>
        </p:nvSpPr>
        <p:spPr/>
        <p:txBody>
          <a:bodyPr/>
          <a:lstStyle/>
          <a:p>
            <a:endParaRPr lang="fr-FR"/>
          </a:p>
        </p:txBody>
      </p:sp>
      <p:sp>
        <p:nvSpPr>
          <p:cNvPr id="29" name="Espace réservé du numéro de diapositive 28"/>
          <p:cNvSpPr>
            <a:spLocks noGrp="1"/>
          </p:cNvSpPr>
          <p:nvPr>
            <p:ph type="sldNum" sz="quarter" idx="12"/>
          </p:nvPr>
        </p:nvSpPr>
        <p:spPr/>
        <p:txBody>
          <a:bodyPr lIns="0" tIns="0" rIns="0" bIns="0">
            <a:noAutofit/>
          </a:bodyPr>
          <a:lstStyle>
            <a:lvl1pPr>
              <a:defRPr sz="1400">
                <a:solidFill>
                  <a:srgbClr val="FFFFFF"/>
                </a:solidFill>
              </a:defRPr>
            </a:lvl1pPr>
          </a:lstStyle>
          <a:p>
            <a:fld id="{C4948B90-C1E0-4C55-9C3F-5B87F560A34D}" type="slidenum">
              <a:rPr lang="fr-FR" smtClean="0"/>
              <a:pPr/>
              <a:t>‹N°›</a:t>
            </a:fld>
            <a:endParaRPr lang="fr-FR"/>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r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fr-FR" smtClean="0"/>
              <a:t>Cliquez pour modifier le style du titre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Cliquez pour modifier le style du titre</a:t>
            </a:r>
            <a:endParaRPr kumimoji="0" lang="en-US"/>
          </a:p>
        </p:txBody>
      </p:sp>
      <p:sp>
        <p:nvSpPr>
          <p:cNvPr id="3" name="Espace réservé du texte vertical 2"/>
          <p:cNvSpPr>
            <a:spLocks noGrp="1"/>
          </p:cNvSpPr>
          <p:nvPr>
            <p:ph type="body" orient="vert" idx="1"/>
          </p:nvPr>
        </p:nvSpPr>
        <p:spPr/>
        <p:txBody>
          <a:bodyPr vert="eaVert"/>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BB50BC3D-8686-4102-97B4-1BF7EC92CE6F}" type="datetime1">
              <a:rPr lang="fr-FR" smtClean="0"/>
              <a:t>11/12/2022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C4948B90-C1E0-4C55-9C3F-5B87F560A34D}" type="slidenum">
              <a:rPr lang="fr-FR" smtClean="0"/>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41"/>
            <a:ext cx="2011680" cy="5851525"/>
          </a:xfrm>
        </p:spPr>
        <p:txBody>
          <a:bodyPr vert="eaVert"/>
          <a:lstStyle/>
          <a:p>
            <a:r>
              <a:rPr kumimoji="0" lang="fr-FR" smtClean="0"/>
              <a:t>Cliquez pour modifier le style du titre</a:t>
            </a:r>
            <a:endParaRPr kumimoji="0" lang="en-US"/>
          </a:p>
        </p:txBody>
      </p:sp>
      <p:sp>
        <p:nvSpPr>
          <p:cNvPr id="3" name="Espace réservé du texte vertical 2"/>
          <p:cNvSpPr>
            <a:spLocks noGrp="1"/>
          </p:cNvSpPr>
          <p:nvPr>
            <p:ph type="body" orient="vert" idx="1"/>
          </p:nvPr>
        </p:nvSpPr>
        <p:spPr>
          <a:xfrm>
            <a:off x="914400" y="274640"/>
            <a:ext cx="5562600" cy="5851525"/>
          </a:xfrm>
        </p:spPr>
        <p:txBody>
          <a:bodyPr vert="eaVert"/>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4AE48D5D-C307-4FD8-9B90-268885B1042F}" type="datetime1">
              <a:rPr lang="fr-FR" smtClean="0"/>
              <a:t>11/12/2022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C4948B90-C1E0-4C55-9C3F-5B87F560A34D}" type="slidenum">
              <a:rPr lang="fr-FR" smtClean="0"/>
              <a:pP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Cliquez pour modifier le style du titre</a:t>
            </a:r>
            <a:endParaRPr kumimoji="0" lang="en-US"/>
          </a:p>
        </p:txBody>
      </p:sp>
      <p:sp>
        <p:nvSpPr>
          <p:cNvPr id="4" name="Espace réservé de la date 3"/>
          <p:cNvSpPr>
            <a:spLocks noGrp="1"/>
          </p:cNvSpPr>
          <p:nvPr>
            <p:ph type="dt" sz="half" idx="10"/>
          </p:nvPr>
        </p:nvSpPr>
        <p:spPr/>
        <p:txBody>
          <a:bodyPr/>
          <a:lstStyle/>
          <a:p>
            <a:fld id="{87C030A6-F75C-4DE3-AF6E-5B1645C05163}" type="datetime1">
              <a:rPr lang="fr-FR" smtClean="0"/>
              <a:t>11/12/2022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C4948B90-C1E0-4C55-9C3F-5B87F560A34D}" type="slidenum">
              <a:rPr lang="fr-FR" smtClean="0"/>
              <a:pPr/>
              <a:t>‹N°›</a:t>
            </a:fld>
            <a:endParaRPr lang="fr-FR"/>
          </a:p>
        </p:txBody>
      </p:sp>
      <p:sp>
        <p:nvSpPr>
          <p:cNvPr id="8" name="Espace réservé du contenu 7"/>
          <p:cNvSpPr>
            <a:spLocks noGrp="1"/>
          </p:cNvSpPr>
          <p:nvPr>
            <p:ph sz="quarter" idx="1"/>
          </p:nvPr>
        </p:nvSpPr>
        <p:spPr>
          <a:xfrm>
            <a:off x="914400" y="1447800"/>
            <a:ext cx="7772400" cy="4572000"/>
          </a:xfrm>
        </p:spPr>
        <p:txBody>
          <a:bodyPr vert="horz"/>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ectangle à coins arrondis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r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fr-FR" smtClean="0"/>
              <a:t>Cliquez pour modifier le style du titre</a:t>
            </a:r>
            <a:endParaRPr kumimoji="0" lang="en-US"/>
          </a:p>
        </p:txBody>
      </p:sp>
      <p:sp>
        <p:nvSpPr>
          <p:cNvPr id="3" name="Espace réservé du texte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fr-FR" smtClean="0"/>
              <a:t>Cliquez pour modifier les styles du texte du masque</a:t>
            </a:r>
          </a:p>
        </p:txBody>
      </p:sp>
      <p:sp>
        <p:nvSpPr>
          <p:cNvPr id="4" name="Espace réservé de la date 3"/>
          <p:cNvSpPr>
            <a:spLocks noGrp="1"/>
          </p:cNvSpPr>
          <p:nvPr>
            <p:ph type="dt" sz="half" idx="10"/>
          </p:nvPr>
        </p:nvSpPr>
        <p:spPr/>
        <p:txBody>
          <a:bodyPr/>
          <a:lstStyle/>
          <a:p>
            <a:fld id="{8E644E5D-1E86-480D-9B04-DCFAACE1AF07}" type="datetime1">
              <a:rPr lang="fr-FR" smtClean="0"/>
              <a:t>11/12/2022</a:t>
            </a:fld>
            <a:endParaRPr lang="fr-FR"/>
          </a:p>
        </p:txBody>
      </p:sp>
      <p:sp>
        <p:nvSpPr>
          <p:cNvPr id="5" name="Espace réservé du pied de page 4"/>
          <p:cNvSpPr>
            <a:spLocks noGrp="1"/>
          </p:cNvSpPr>
          <p:nvPr>
            <p:ph type="ftr" sz="quarter" idx="11"/>
          </p:nvPr>
        </p:nvSpPr>
        <p:spPr>
          <a:xfrm>
            <a:off x="800100" y="6172200"/>
            <a:ext cx="4000500" cy="457200"/>
          </a:xfrm>
        </p:spPr>
        <p:txBody>
          <a:bodyPr/>
          <a:lstStyle/>
          <a:p>
            <a:endParaRPr lang="fr-FR"/>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Espace réservé du numéro de diapositive 5"/>
          <p:cNvSpPr>
            <a:spLocks noGrp="1"/>
          </p:cNvSpPr>
          <p:nvPr>
            <p:ph type="sldNum" sz="quarter" idx="12"/>
          </p:nvPr>
        </p:nvSpPr>
        <p:spPr>
          <a:xfrm>
            <a:off x="146304" y="6208776"/>
            <a:ext cx="457200" cy="457200"/>
          </a:xfrm>
        </p:spPr>
        <p:txBody>
          <a:bodyPr/>
          <a:lstStyle/>
          <a:p>
            <a:fld id="{C4948B90-C1E0-4C55-9C3F-5B87F560A34D}" type="slidenum">
              <a:rPr lang="fr-FR" smtClean="0"/>
              <a:pPr/>
              <a:t>‹N°›</a:t>
            </a:fld>
            <a:endParaRPr lang="fr-F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Cliquez pour modifier le style du titre</a:t>
            </a:r>
            <a:endParaRPr kumimoji="0" lang="en-US"/>
          </a:p>
        </p:txBody>
      </p:sp>
      <p:sp>
        <p:nvSpPr>
          <p:cNvPr id="5" name="Espace réservé de la date 4"/>
          <p:cNvSpPr>
            <a:spLocks noGrp="1"/>
          </p:cNvSpPr>
          <p:nvPr>
            <p:ph type="dt" sz="half" idx="10"/>
          </p:nvPr>
        </p:nvSpPr>
        <p:spPr/>
        <p:txBody>
          <a:bodyPr/>
          <a:lstStyle/>
          <a:p>
            <a:fld id="{40A0AB04-30B7-4E5E-8127-1E1FA8F27D4B}" type="datetime1">
              <a:rPr lang="fr-FR" smtClean="0"/>
              <a:t>11/12/2022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C4948B90-C1E0-4C55-9C3F-5B87F560A34D}" type="slidenum">
              <a:rPr lang="fr-FR" smtClean="0"/>
              <a:pPr/>
              <a:t>‹N°›</a:t>
            </a:fld>
            <a:endParaRPr lang="fr-FR"/>
          </a:p>
        </p:txBody>
      </p:sp>
      <p:sp>
        <p:nvSpPr>
          <p:cNvPr id="9" name="Espace réservé du contenu 8"/>
          <p:cNvSpPr>
            <a:spLocks noGrp="1"/>
          </p:cNvSpPr>
          <p:nvPr>
            <p:ph sz="quarter" idx="1"/>
          </p:nvPr>
        </p:nvSpPr>
        <p:spPr>
          <a:xfrm>
            <a:off x="914400" y="1447800"/>
            <a:ext cx="3749040" cy="4572000"/>
          </a:xfrm>
        </p:spPr>
        <p:txBody>
          <a:bodyPr vert="horz"/>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1" name="Espace réservé du contenu 10"/>
          <p:cNvSpPr>
            <a:spLocks noGrp="1"/>
          </p:cNvSpPr>
          <p:nvPr>
            <p:ph sz="quarter" idx="2"/>
          </p:nvPr>
        </p:nvSpPr>
        <p:spPr>
          <a:xfrm>
            <a:off x="4933950" y="1447800"/>
            <a:ext cx="3749040" cy="4572000"/>
          </a:xfrm>
        </p:spPr>
        <p:txBody>
          <a:bodyPr vert="horz"/>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914400" y="273050"/>
            <a:ext cx="7772400" cy="1143000"/>
          </a:xfrm>
        </p:spPr>
        <p:txBody>
          <a:bodyPr anchor="b" anchorCtr="0"/>
          <a:lstStyle>
            <a:lvl1pPr>
              <a:defRPr/>
            </a:lvl1pPr>
          </a:lstStyle>
          <a:p>
            <a:r>
              <a:rPr kumimoji="0" lang="fr-FR" smtClean="0"/>
              <a:t>Cliquez pour modifier le style du titre</a:t>
            </a:r>
            <a:endParaRPr kumimoji="0" lang="en-US"/>
          </a:p>
        </p:txBody>
      </p:sp>
      <p:sp>
        <p:nvSpPr>
          <p:cNvPr id="3" name="Espace réservé du texte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fr-FR" smtClean="0"/>
              <a:t>Cliquez pour modifier les styles du texte du masque</a:t>
            </a:r>
          </a:p>
        </p:txBody>
      </p:sp>
      <p:sp>
        <p:nvSpPr>
          <p:cNvPr id="4" name="Espace réservé du texte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fr-FR" smtClean="0"/>
              <a:t>Cliquez pour modifier les styles du texte du masque</a:t>
            </a:r>
          </a:p>
        </p:txBody>
      </p:sp>
      <p:sp>
        <p:nvSpPr>
          <p:cNvPr id="7" name="Espace réservé de la date 6"/>
          <p:cNvSpPr>
            <a:spLocks noGrp="1"/>
          </p:cNvSpPr>
          <p:nvPr>
            <p:ph type="dt" sz="half" idx="10"/>
          </p:nvPr>
        </p:nvSpPr>
        <p:spPr/>
        <p:txBody>
          <a:bodyPr/>
          <a:lstStyle/>
          <a:p>
            <a:fld id="{BAB33A71-7354-439A-A09F-D1FC789E22CF}" type="datetime1">
              <a:rPr lang="fr-FR" smtClean="0"/>
              <a:t>11/12/2022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C4948B90-C1E0-4C55-9C3F-5B87F560A34D}" type="slidenum">
              <a:rPr lang="fr-FR" smtClean="0"/>
              <a:pPr/>
              <a:t>‹N°›</a:t>
            </a:fld>
            <a:endParaRPr lang="fr-FR"/>
          </a:p>
        </p:txBody>
      </p:sp>
      <p:sp>
        <p:nvSpPr>
          <p:cNvPr id="11" name="Espace réservé du contenu 10"/>
          <p:cNvSpPr>
            <a:spLocks noGrp="1"/>
          </p:cNvSpPr>
          <p:nvPr>
            <p:ph sz="half" idx="2"/>
          </p:nvPr>
        </p:nvSpPr>
        <p:spPr>
          <a:xfrm>
            <a:off x="914400" y="2247900"/>
            <a:ext cx="3733800" cy="3886200"/>
          </a:xfrm>
        </p:spPr>
        <p:txBody>
          <a:bodyPr vert="horz"/>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3" name="Espace réservé du contenu 12"/>
          <p:cNvSpPr>
            <a:spLocks noGrp="1"/>
          </p:cNvSpPr>
          <p:nvPr>
            <p:ph sz="half" idx="4"/>
          </p:nvPr>
        </p:nvSpPr>
        <p:spPr>
          <a:xfrm>
            <a:off x="4953000" y="2247900"/>
            <a:ext cx="3733800" cy="3886200"/>
          </a:xfrm>
        </p:spPr>
        <p:txBody>
          <a:bodyPr vert="horz"/>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Cliquez pour modifier le style du titre</a:t>
            </a:r>
            <a:endParaRPr kumimoji="0" lang="en-US"/>
          </a:p>
        </p:txBody>
      </p:sp>
      <p:sp>
        <p:nvSpPr>
          <p:cNvPr id="3" name="Espace réservé de la date 2"/>
          <p:cNvSpPr>
            <a:spLocks noGrp="1"/>
          </p:cNvSpPr>
          <p:nvPr>
            <p:ph type="dt" sz="half" idx="10"/>
          </p:nvPr>
        </p:nvSpPr>
        <p:spPr/>
        <p:txBody>
          <a:bodyPr/>
          <a:lstStyle/>
          <a:p>
            <a:fld id="{8086E500-8285-4D17-8793-4B010DE538F1}" type="datetime1">
              <a:rPr lang="fr-FR" smtClean="0"/>
              <a:t>11/12/2022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C4948B90-C1E0-4C55-9C3F-5B87F560A34D}" type="slidenum">
              <a:rPr lang="fr-FR" smtClean="0"/>
              <a:pPr/>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E723A389-7C9D-4E0A-9603-B125FFFD1623}" type="datetime1">
              <a:rPr lang="fr-FR" smtClean="0"/>
              <a:t>11/12/2022</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C4948B90-C1E0-4C55-9C3F-5B87F560A34D}" type="slidenum">
              <a:rPr lang="fr-FR" smtClean="0"/>
              <a:pPr/>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ectangle à coins arrondis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re 1"/>
          <p:cNvSpPr>
            <a:spLocks noGrp="1"/>
          </p:cNvSpPr>
          <p:nvPr>
            <p:ph type="title"/>
          </p:nvPr>
        </p:nvSpPr>
        <p:spPr>
          <a:xfrm>
            <a:off x="914400" y="273050"/>
            <a:ext cx="7772400" cy="1143000"/>
          </a:xfrm>
        </p:spPr>
        <p:txBody>
          <a:bodyPr anchor="b" anchorCtr="0"/>
          <a:lstStyle>
            <a:lvl1pPr algn="l">
              <a:buNone/>
              <a:defRPr sz="4000" b="0"/>
            </a:lvl1pPr>
          </a:lstStyle>
          <a:p>
            <a:r>
              <a:rPr kumimoji="0" lang="fr-FR" smtClean="0"/>
              <a:t>Cliquez pour modifier le style du titre</a:t>
            </a:r>
            <a:endParaRPr kumimoji="0" lang="en-US"/>
          </a:p>
        </p:txBody>
      </p:sp>
      <p:sp>
        <p:nvSpPr>
          <p:cNvPr id="3" name="Espace réservé du texte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fr-FR" smtClean="0"/>
              <a:t>Cliquez pour modifier les styles du texte du masque</a:t>
            </a:r>
          </a:p>
        </p:txBody>
      </p:sp>
      <p:sp>
        <p:nvSpPr>
          <p:cNvPr id="5" name="Espace réservé de la date 4"/>
          <p:cNvSpPr>
            <a:spLocks noGrp="1"/>
          </p:cNvSpPr>
          <p:nvPr>
            <p:ph type="dt" sz="half" idx="10"/>
          </p:nvPr>
        </p:nvSpPr>
        <p:spPr/>
        <p:txBody>
          <a:bodyPr/>
          <a:lstStyle/>
          <a:p>
            <a:fld id="{046C41AD-9507-46CE-8E35-7931E63BBDF6}" type="datetime1">
              <a:rPr lang="fr-FR" smtClean="0"/>
              <a:t>11/12/2022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C4948B90-C1E0-4C55-9C3F-5B87F560A34D}" type="slidenum">
              <a:rPr lang="fr-FR" smtClean="0"/>
              <a:pPr/>
              <a:t>‹N°›</a:t>
            </a:fld>
            <a:endParaRPr lang="fr-FR"/>
          </a:p>
        </p:txBody>
      </p:sp>
      <p:sp>
        <p:nvSpPr>
          <p:cNvPr id="11" name="Espace réservé du contenu 10"/>
          <p:cNvSpPr>
            <a:spLocks noGrp="1"/>
          </p:cNvSpPr>
          <p:nvPr>
            <p:ph sz="quarter" idx="1"/>
          </p:nvPr>
        </p:nvSpPr>
        <p:spPr>
          <a:xfrm>
            <a:off x="2971800" y="1600200"/>
            <a:ext cx="5715000" cy="4495800"/>
          </a:xfrm>
        </p:spPr>
        <p:txBody>
          <a:bodyPr vert="horz"/>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fr-FR" smtClean="0"/>
              <a:t>Cliquez pour modifier le style du titre</a:t>
            </a:r>
            <a:endParaRPr kumimoji="0" lang="en-US"/>
          </a:p>
        </p:txBody>
      </p:sp>
      <p:sp>
        <p:nvSpPr>
          <p:cNvPr id="4" name="Espace réservé du texte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fr-FR" smtClean="0"/>
              <a:t>Cliquez pour modifier les styles du texte du masque</a:t>
            </a:r>
          </a:p>
        </p:txBody>
      </p:sp>
      <p:sp>
        <p:nvSpPr>
          <p:cNvPr id="5" name="Espace réservé de la date 4"/>
          <p:cNvSpPr>
            <a:spLocks noGrp="1"/>
          </p:cNvSpPr>
          <p:nvPr>
            <p:ph type="dt" sz="half" idx="10"/>
          </p:nvPr>
        </p:nvSpPr>
        <p:spPr/>
        <p:txBody>
          <a:bodyPr/>
          <a:lstStyle/>
          <a:p>
            <a:fld id="{B1CBC22A-2F2D-456B-80F8-3AE477DB4AAE}" type="datetime1">
              <a:rPr lang="fr-FR" smtClean="0"/>
              <a:t>11/12/2022</a:t>
            </a:fld>
            <a:endParaRPr lang="fr-FR"/>
          </a:p>
        </p:txBody>
      </p:sp>
      <p:sp>
        <p:nvSpPr>
          <p:cNvPr id="6" name="Espace réservé du pied de page 5"/>
          <p:cNvSpPr>
            <a:spLocks noGrp="1"/>
          </p:cNvSpPr>
          <p:nvPr>
            <p:ph type="ftr" sz="quarter" idx="11"/>
          </p:nvPr>
        </p:nvSpPr>
        <p:spPr>
          <a:xfrm>
            <a:off x="914400" y="6172200"/>
            <a:ext cx="3886200" cy="457200"/>
          </a:xfrm>
        </p:spPr>
        <p:txBody>
          <a:bodyPr/>
          <a:lstStyle/>
          <a:p>
            <a:endParaRPr lang="fr-FR"/>
          </a:p>
        </p:txBody>
      </p:sp>
      <p:sp>
        <p:nvSpPr>
          <p:cNvPr id="7" name="Espace réservé du numéro de diapositive 6"/>
          <p:cNvSpPr>
            <a:spLocks noGrp="1"/>
          </p:cNvSpPr>
          <p:nvPr>
            <p:ph type="sldNum" sz="quarter" idx="12"/>
          </p:nvPr>
        </p:nvSpPr>
        <p:spPr>
          <a:xfrm>
            <a:off x="146304" y="6208776"/>
            <a:ext cx="457200" cy="457200"/>
          </a:xfrm>
        </p:spPr>
        <p:txBody>
          <a:bodyPr/>
          <a:lstStyle/>
          <a:p>
            <a:fld id="{C4948B90-C1E0-4C55-9C3F-5B87F560A34D}" type="slidenum">
              <a:rPr lang="fr-FR" smtClean="0"/>
              <a:pPr/>
              <a:t>‹N°›</a:t>
            </a:fld>
            <a:endParaRPr lang="fr-FR"/>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Espace réservé pour une image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fr-FR" smtClean="0"/>
              <a:t>Cliquez sur l'icône pour ajouter une image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ectangle à coins arrondis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Espace réservé du titre 21"/>
          <p:cNvSpPr>
            <a:spLocks noGrp="1"/>
          </p:cNvSpPr>
          <p:nvPr>
            <p:ph type="title"/>
          </p:nvPr>
        </p:nvSpPr>
        <p:spPr>
          <a:xfrm>
            <a:off x="914400" y="274638"/>
            <a:ext cx="7772400" cy="1143000"/>
          </a:xfrm>
          <a:prstGeom prst="rect">
            <a:avLst/>
          </a:prstGeom>
        </p:spPr>
        <p:txBody>
          <a:bodyPr bIns="91440" anchor="b" anchorCtr="0">
            <a:normAutofit/>
          </a:bodyPr>
          <a:lstStyle/>
          <a:p>
            <a:r>
              <a:rPr kumimoji="0" lang="fr-FR" smtClean="0"/>
              <a:t>Cliquez pour modifier le style du titre</a:t>
            </a:r>
            <a:endParaRPr kumimoji="0" lang="en-US"/>
          </a:p>
        </p:txBody>
      </p:sp>
      <p:sp>
        <p:nvSpPr>
          <p:cNvPr id="13" name="Espace réservé du texte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fr-FR" smtClean="0"/>
              <a:t>Cliquez pour modifier les styles du texte du masque</a:t>
            </a:r>
          </a:p>
          <a:p>
            <a:pPr lvl="1" eaLnBrk="1" latinLnBrk="0" hangingPunct="1"/>
            <a:r>
              <a:rPr kumimoji="0" lang="fr-FR" smtClean="0"/>
              <a:t>Deuxième niveau</a:t>
            </a:r>
          </a:p>
          <a:p>
            <a:pPr lvl="2" eaLnBrk="1" latinLnBrk="0" hangingPunct="1"/>
            <a:r>
              <a:rPr kumimoji="0" lang="fr-FR" smtClean="0"/>
              <a:t>Troisième niveau</a:t>
            </a:r>
          </a:p>
          <a:p>
            <a:pPr lvl="3" eaLnBrk="1" latinLnBrk="0" hangingPunct="1"/>
            <a:r>
              <a:rPr kumimoji="0" lang="fr-FR" smtClean="0"/>
              <a:t>Quatrième niveau</a:t>
            </a:r>
          </a:p>
          <a:p>
            <a:pPr lvl="4" eaLnBrk="1" latinLnBrk="0" hangingPunct="1"/>
            <a:r>
              <a:rPr kumimoji="0" lang="fr-FR" smtClean="0"/>
              <a:t>Cinquième niveau</a:t>
            </a:r>
            <a:endParaRPr kumimoji="0" lang="en-US"/>
          </a:p>
        </p:txBody>
      </p:sp>
      <p:sp>
        <p:nvSpPr>
          <p:cNvPr id="14" name="Espace réservé de la date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71E365C3-FBEE-45B8-AFE0-75CFC27D46F1}" type="datetime1">
              <a:rPr lang="fr-FR" smtClean="0"/>
              <a:t>11/12/2022</a:t>
            </a:fld>
            <a:endParaRPr lang="fr-FR"/>
          </a:p>
        </p:txBody>
      </p:sp>
      <p:sp>
        <p:nvSpPr>
          <p:cNvPr id="3" name="Espace réservé du pied de page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fr-FR"/>
          </a:p>
        </p:txBody>
      </p:sp>
      <p:sp>
        <p:nvSpPr>
          <p:cNvPr id="23" name="Espace réservé du numéro de diapositive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C4948B90-C1E0-4C55-9C3F-5B87F560A34D}" type="slidenum">
              <a:rPr lang="fr-FR" smtClean="0"/>
              <a:pPr/>
              <a:t>‹N°›</a:t>
            </a:fld>
            <a:endParaRPr lang="fr-FR"/>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hdr="0" ft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S&#233;curit&#233;%201%20_%20Introduction%20&#224;%20la%20Cryptographie%20(1).mp4"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clubic.com/telecharger-fiche432561-virtual-router.html" TargetMode="External"/><Relationship Id="rId2" Type="http://schemas.openxmlformats.org/officeDocument/2006/relationships/hyperlink" Target="https://www.clubic.com/telecharger-fiche35665-angry-ip-scanner.htm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feedly.com/"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netvibes.com/fr"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flipboard.com/"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cacti.net/download_cacti.php" TargetMode="External"/><Relationship Id="rId2" Type="http://schemas.openxmlformats.org/officeDocument/2006/relationships/hyperlink" Target="https://www.currentschoolnews.com/fr/des-articles/meilleurs-outils-de-surveillance-de-r%C3%A9seau/" TargetMode="External"/><Relationship Id="rId1" Type="http://schemas.openxmlformats.org/officeDocument/2006/relationships/slideLayout" Target="../slideLayouts/slideLayout2.xml"/><Relationship Id="rId4" Type="http://schemas.openxmlformats.org/officeDocument/2006/relationships/hyperlink" Target="http://packages.icinga.com/windows/"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ntop.org/get-started/download/" TargetMode="External"/><Relationship Id="rId2" Type="http://schemas.openxmlformats.org/officeDocument/2006/relationships/hyperlink" Target="http://www.nedi.ch/download/"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device42.com/" TargetMode="External"/><Relationship Id="rId7" Type="http://schemas.openxmlformats.org/officeDocument/2006/relationships/hyperlink" Target="https://www.solarwinds.com/fr/network-topology-mapper?CMP=ORG-BLG-DNS-X_WE_X_NP_X_X_FR_X_X-NTM-20210921_OutilCartResea_X_X_VidNo_X-X" TargetMode="External"/><Relationship Id="rId2" Type="http://schemas.openxmlformats.org/officeDocument/2006/relationships/hyperlink" Target="https://www.helpsystems.com/product-lines/intermapper" TargetMode="External"/><Relationship Id="rId1" Type="http://schemas.openxmlformats.org/officeDocument/2006/relationships/slideLayout" Target="../slideLayouts/slideLayout2.xml"/><Relationship Id="rId6" Type="http://schemas.openxmlformats.org/officeDocument/2006/relationships/hyperlink" Target="https://www.solarwinds.com/fr/network-performance-monitor?CMP=ORG-BLG-DNS?CMP=ORG-BLG-DNS-X_WE_X_NP_X_X_FR_X_X-NPM-20210921_OutilCartResea_X_X_VidNo_X-X" TargetMode="External"/><Relationship Id="rId5" Type="http://schemas.openxmlformats.org/officeDocument/2006/relationships/hyperlink" Target="https://www.spiceworks.com/free-network-mapping-software/" TargetMode="External"/><Relationship Id="rId4" Type="http://schemas.openxmlformats.org/officeDocument/2006/relationships/hyperlink" Target="https://nmap.org/"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manageengine.com/products/desktop-central/" TargetMode="External"/><Relationship Id="rId7" Type="http://schemas.openxmlformats.org/officeDocument/2006/relationships/hyperlink" Target="https://www.opsi.org/" TargetMode="External"/><Relationship Id="rId2" Type="http://schemas.openxmlformats.org/officeDocument/2006/relationships/hyperlink" Target="https://www.solarwinds.com/patch-manager?CMP=ORG-BLG-DNS-X_WW_X_NP_X_X_EN_X_X-PM-20190708_6BestFREEPatchM_X_X_VidNo_X-X" TargetMode="External"/><Relationship Id="rId1" Type="http://schemas.openxmlformats.org/officeDocument/2006/relationships/slideLayout" Target="../slideLayouts/slideLayout2.xml"/><Relationship Id="rId6" Type="http://schemas.openxmlformats.org/officeDocument/2006/relationships/hyperlink" Target="http://www.localupdatepublisher.com/" TargetMode="External"/><Relationship Id="rId5" Type="http://schemas.openxmlformats.org/officeDocument/2006/relationships/hyperlink" Target="https://us.itarian.com/patch-management.php" TargetMode="External"/><Relationship Id="rId4" Type="http://schemas.openxmlformats.org/officeDocument/2006/relationships/hyperlink" Target="https://www.pdq.com/pdq-deploy/"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hyperlink" Target="http://www.snv.jussieu.fr/archambault/cours/html/bases.html" TargetMode="External"/><Relationship Id="rId2" Type="http://schemas.openxmlformats.org/officeDocument/2006/relationships/hyperlink" Target="file:///H:\kadardos\dossier%20tp\web\web\frame\www.snv.jussieu.fr\archambault\cours\html\textes\frames.html" TargetMode="Externa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www.snv.jussieu.fr/archambault/cours/html/liens.html"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295400" y="3200400"/>
            <a:ext cx="6848500" cy="1600200"/>
          </a:xfrm>
        </p:spPr>
        <p:txBody>
          <a:bodyPr>
            <a:normAutofit fontScale="92500"/>
          </a:bodyPr>
          <a:lstStyle/>
          <a:p>
            <a:pPr algn="l"/>
            <a:r>
              <a:rPr lang="fr-FR" dirty="0" smtClean="0"/>
              <a:t>Les TIC sont des outils générés par les progrès de la technologie de l’informatique et des télécommunications. Ce cours aborde les concepts de bases liés au développement des TIC à savoir ; Internet et le Web.</a:t>
            </a:r>
            <a:endParaRPr lang="fr-FR" dirty="0">
              <a:solidFill>
                <a:schemeClr val="tx1"/>
              </a:solidFill>
            </a:endParaRPr>
          </a:p>
        </p:txBody>
      </p:sp>
      <p:sp>
        <p:nvSpPr>
          <p:cNvPr id="2" name="Titre 1"/>
          <p:cNvSpPr>
            <a:spLocks noGrp="1"/>
          </p:cNvSpPr>
          <p:nvPr>
            <p:ph type="ctrTitle"/>
          </p:nvPr>
        </p:nvSpPr>
        <p:spPr>
          <a:xfrm>
            <a:off x="457200" y="1505930"/>
            <a:ext cx="8229600" cy="1708756"/>
          </a:xfrm>
        </p:spPr>
        <p:txBody>
          <a:bodyPr>
            <a:normAutofit/>
          </a:bodyPr>
          <a:lstStyle/>
          <a:p>
            <a:r>
              <a:rPr lang="fr-FR" b="1" dirty="0" smtClean="0">
                <a:solidFill>
                  <a:schemeClr val="tx1"/>
                </a:solidFill>
              </a:rPr>
              <a:t>TIC</a:t>
            </a:r>
            <a:endParaRPr lang="fr-FR" dirty="0"/>
          </a:p>
        </p:txBody>
      </p:sp>
      <p:pic>
        <p:nvPicPr>
          <p:cNvPr id="4" name="Image 3"/>
          <p:cNvPicPr/>
          <p:nvPr/>
        </p:nvPicPr>
        <p:blipFill>
          <a:blip r:embed="rId2"/>
          <a:srcRect l="43471" t="35000" r="42479" b="39118"/>
          <a:stretch>
            <a:fillRect/>
          </a:stretch>
        </p:blipFill>
        <p:spPr bwMode="auto">
          <a:xfrm>
            <a:off x="3500430" y="0"/>
            <a:ext cx="2514600" cy="1357298"/>
          </a:xfrm>
          <a:prstGeom prst="rect">
            <a:avLst/>
          </a:prstGeom>
          <a:noFill/>
          <a:ln w="9525">
            <a:noFill/>
            <a:miter lim="800000"/>
            <a:headEnd/>
            <a:tailEnd/>
          </a:ln>
        </p:spPr>
      </p:pic>
      <p:sp>
        <p:nvSpPr>
          <p:cNvPr id="5" name="Sous-titre 2">
            <a:hlinkClick r:id="rId3" action="ppaction://hlinkfile"/>
          </p:cNvPr>
          <p:cNvSpPr txBox="1">
            <a:spLocks/>
          </p:cNvSpPr>
          <p:nvPr/>
        </p:nvSpPr>
        <p:spPr>
          <a:xfrm>
            <a:off x="3000364" y="5214950"/>
            <a:ext cx="3786214" cy="500066"/>
          </a:xfrm>
          <a:prstGeom prst="rect">
            <a:avLst/>
          </a:prstGeom>
          <a:solidFill>
            <a:srgbClr val="66CCFF"/>
          </a:solidFill>
        </p:spPr>
        <p:txBody>
          <a:bodyPr>
            <a:normAutofit/>
          </a:bodyPr>
          <a:lstStyle/>
          <a:p>
            <a:pPr marL="0" marR="0" lvl="0" indent="0" algn="ctr" defTabSz="914400" rtl="0" eaLnBrk="1" fontAlgn="auto" latinLnBrk="0" hangingPunct="1">
              <a:lnSpc>
                <a:spcPct val="100000"/>
              </a:lnSpc>
              <a:spcBef>
                <a:spcPts val="580"/>
              </a:spcBef>
              <a:spcAft>
                <a:spcPts val="0"/>
              </a:spcAft>
              <a:buClr>
                <a:schemeClr val="accent1"/>
              </a:buClr>
              <a:buSzPct val="85000"/>
              <a:buFont typeface="Wingdings 2"/>
              <a:buNone/>
              <a:tabLst/>
              <a:defRPr/>
            </a:pPr>
            <a:r>
              <a:rPr kumimoji="0" lang="fr-FR" sz="2600" b="1" i="0" u="none" strike="noStrike" kern="1200" cap="none" spc="0" normalizeH="0" baseline="0" noProof="0" dirty="0" smtClean="0">
                <a:ln>
                  <a:noFill/>
                </a:ln>
                <a:solidFill>
                  <a:schemeClr val="tx1"/>
                </a:solidFill>
                <a:effectLst/>
                <a:uLnTx/>
                <a:uFillTx/>
                <a:latin typeface="+mn-lt"/>
                <a:ea typeface="+mn-ea"/>
                <a:cs typeface="+mn-cs"/>
              </a:rPr>
              <a:t>Comprendre Le</a:t>
            </a:r>
            <a:r>
              <a:rPr kumimoji="0" lang="fr-FR" sz="2600" b="1" i="0" u="none" strike="noStrike" kern="1200" cap="none" spc="0" normalizeH="0" noProof="0" dirty="0" smtClean="0">
                <a:ln>
                  <a:noFill/>
                </a:ln>
                <a:solidFill>
                  <a:schemeClr val="tx1"/>
                </a:solidFill>
                <a:effectLst/>
                <a:uLnTx/>
                <a:uFillTx/>
                <a:latin typeface="+mn-lt"/>
                <a:ea typeface="+mn-ea"/>
                <a:cs typeface="+mn-cs"/>
              </a:rPr>
              <a:t> TIC</a:t>
            </a:r>
            <a:endParaRPr kumimoji="0" lang="fr-FR" sz="2600" b="1" i="0" u="none" strike="noStrike" kern="1200" cap="none" spc="0" normalizeH="0" baseline="0" noProof="0" dirty="0">
              <a:ln>
                <a:noFill/>
              </a:ln>
              <a:solidFill>
                <a:schemeClr val="tx1"/>
              </a:solidFill>
              <a:effectLst/>
              <a:uLnTx/>
              <a:uFillTx/>
              <a:latin typeface="+mn-lt"/>
              <a:ea typeface="+mn-ea"/>
              <a:cs typeface="+mn-cs"/>
            </a:endParaRPr>
          </a:p>
        </p:txBody>
      </p:sp>
      <p:sp>
        <p:nvSpPr>
          <p:cNvPr id="6" name="Espace réservé du numéro de diapositive 5"/>
          <p:cNvSpPr>
            <a:spLocks noGrp="1"/>
          </p:cNvSpPr>
          <p:nvPr>
            <p:ph type="sldNum" sz="quarter" idx="12"/>
          </p:nvPr>
        </p:nvSpPr>
        <p:spPr/>
        <p:txBody>
          <a:bodyPr/>
          <a:lstStyle/>
          <a:p>
            <a:fld id="{C4948B90-C1E0-4C55-9C3F-5B87F560A34D}" type="slidenum">
              <a:rPr lang="fr-FR" smtClean="0"/>
              <a:pPr/>
              <a:t>1</a:t>
            </a:fld>
            <a:endParaRPr lang="fr-F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Messagerie Classique</a:t>
            </a:r>
            <a:endParaRPr lang="fr-FR" dirty="0"/>
          </a:p>
        </p:txBody>
      </p:sp>
      <p:sp>
        <p:nvSpPr>
          <p:cNvPr id="3" name="Espace réservé du numéro de diapositive 2"/>
          <p:cNvSpPr>
            <a:spLocks noGrp="1"/>
          </p:cNvSpPr>
          <p:nvPr>
            <p:ph type="sldNum" sz="quarter" idx="12"/>
          </p:nvPr>
        </p:nvSpPr>
        <p:spPr/>
        <p:txBody>
          <a:bodyPr/>
          <a:lstStyle/>
          <a:p>
            <a:fld id="{C4948B90-C1E0-4C55-9C3F-5B87F560A34D}" type="slidenum">
              <a:rPr lang="fr-FR" smtClean="0"/>
              <a:pPr/>
              <a:t>10</a:t>
            </a:fld>
            <a:endParaRPr lang="fr-FR"/>
          </a:p>
        </p:txBody>
      </p:sp>
      <p:sp>
        <p:nvSpPr>
          <p:cNvPr id="4" name="Espace réservé du contenu 3"/>
          <p:cNvSpPr>
            <a:spLocks noGrp="1"/>
          </p:cNvSpPr>
          <p:nvPr>
            <p:ph sz="quarter" idx="1"/>
          </p:nvPr>
        </p:nvSpPr>
        <p:spPr/>
        <p:txBody>
          <a:bodyPr/>
          <a:lstStyle/>
          <a:p>
            <a:endParaRPr lang="fr-FR" dirty="0"/>
          </a:p>
        </p:txBody>
      </p:sp>
      <p:pic>
        <p:nvPicPr>
          <p:cNvPr id="3074" name="Picture 2"/>
          <p:cNvPicPr>
            <a:picLocks noChangeAspect="1" noChangeArrowheads="1"/>
          </p:cNvPicPr>
          <p:nvPr/>
        </p:nvPicPr>
        <p:blipFill>
          <a:blip r:embed="rId2"/>
          <a:srcRect l="37500" t="46667" r="21718" b="17500"/>
          <a:stretch>
            <a:fillRect/>
          </a:stretch>
        </p:blipFill>
        <p:spPr bwMode="auto">
          <a:xfrm>
            <a:off x="857224" y="1428736"/>
            <a:ext cx="7858180" cy="4572032"/>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smtClean="0"/>
              <a:t>E-commerce </a:t>
            </a:r>
            <a:endParaRPr lang="fr-FR" b="1" dirty="0"/>
          </a:p>
        </p:txBody>
      </p:sp>
      <p:sp>
        <p:nvSpPr>
          <p:cNvPr id="3" name="Espace réservé du numéro de diapositive 2"/>
          <p:cNvSpPr>
            <a:spLocks noGrp="1"/>
          </p:cNvSpPr>
          <p:nvPr>
            <p:ph type="sldNum" sz="quarter" idx="12"/>
          </p:nvPr>
        </p:nvSpPr>
        <p:spPr/>
        <p:txBody>
          <a:bodyPr/>
          <a:lstStyle/>
          <a:p>
            <a:fld id="{C4948B90-C1E0-4C55-9C3F-5B87F560A34D}" type="slidenum">
              <a:rPr lang="fr-FR" smtClean="0"/>
              <a:pPr/>
              <a:t>11</a:t>
            </a:fld>
            <a:endParaRPr lang="fr-FR"/>
          </a:p>
        </p:txBody>
      </p:sp>
      <p:sp>
        <p:nvSpPr>
          <p:cNvPr id="4" name="Espace réservé du contenu 3"/>
          <p:cNvSpPr>
            <a:spLocks noGrp="1"/>
          </p:cNvSpPr>
          <p:nvPr>
            <p:ph sz="quarter" idx="1"/>
          </p:nvPr>
        </p:nvSpPr>
        <p:spPr/>
        <p:txBody>
          <a:bodyPr/>
          <a:lstStyle/>
          <a:p>
            <a:r>
              <a:rPr lang="fr-FR" b="1" i="1" dirty="0" smtClean="0"/>
              <a:t>Commerce électronique </a:t>
            </a:r>
            <a:r>
              <a:rPr lang="fr-FR" dirty="0" smtClean="0"/>
              <a:t>: </a:t>
            </a:r>
          </a:p>
          <a:p>
            <a:pPr lvl="1"/>
            <a:r>
              <a:rPr lang="fr-FR" dirty="0" smtClean="0"/>
              <a:t>Les sites Web peuvent être utilisés pour faire des achats en ligne. Les paiements sont faits avec des cartes de crédit(la carte bancaire)</a:t>
            </a:r>
            <a:endParaRPr lang="fr-F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b="1" dirty="0" smtClean="0"/>
              <a:t>Les apports des TIC</a:t>
            </a:r>
            <a:r>
              <a:rPr lang="fr-FR" dirty="0" smtClean="0"/>
              <a:t/>
            </a:r>
            <a:br>
              <a:rPr lang="fr-FR" dirty="0" smtClean="0"/>
            </a:br>
            <a:endParaRPr lang="fr-FR" dirty="0"/>
          </a:p>
        </p:txBody>
      </p:sp>
      <p:sp>
        <p:nvSpPr>
          <p:cNvPr id="3" name="Espace réservé du numéro de diapositive 2"/>
          <p:cNvSpPr>
            <a:spLocks noGrp="1"/>
          </p:cNvSpPr>
          <p:nvPr>
            <p:ph type="sldNum" sz="quarter" idx="12"/>
          </p:nvPr>
        </p:nvSpPr>
        <p:spPr/>
        <p:txBody>
          <a:bodyPr/>
          <a:lstStyle/>
          <a:p>
            <a:fld id="{C4948B90-C1E0-4C55-9C3F-5B87F560A34D}" type="slidenum">
              <a:rPr lang="fr-FR" smtClean="0"/>
              <a:pPr/>
              <a:t>12</a:t>
            </a:fld>
            <a:endParaRPr lang="fr-FR"/>
          </a:p>
        </p:txBody>
      </p:sp>
      <p:sp>
        <p:nvSpPr>
          <p:cNvPr id="4" name="Espace réservé du contenu 3"/>
          <p:cNvSpPr>
            <a:spLocks noGrp="1"/>
          </p:cNvSpPr>
          <p:nvPr>
            <p:ph sz="quarter" idx="1"/>
          </p:nvPr>
        </p:nvSpPr>
        <p:spPr/>
        <p:txBody>
          <a:bodyPr/>
          <a:lstStyle/>
          <a:p>
            <a:r>
              <a:rPr lang="fr-FR" b="1" dirty="0" smtClean="0"/>
              <a:t>La création de nouveaux besoins</a:t>
            </a:r>
          </a:p>
          <a:p>
            <a:pPr lvl="2"/>
            <a:r>
              <a:rPr lang="fr-FR" b="1" dirty="0" smtClean="0"/>
              <a:t>La vente par correspondance</a:t>
            </a:r>
            <a:r>
              <a:rPr lang="fr-FR" dirty="0" smtClean="0"/>
              <a:t> a été démultipliée grâce à Internet</a:t>
            </a:r>
          </a:p>
          <a:p>
            <a:pPr lvl="2"/>
            <a:r>
              <a:rPr lang="fr-FR" b="1" dirty="0" smtClean="0"/>
              <a:t>Nouveaux concepts</a:t>
            </a:r>
            <a:r>
              <a:rPr lang="fr-FR" dirty="0" smtClean="0"/>
              <a:t> ou de </a:t>
            </a:r>
            <a:r>
              <a:rPr lang="fr-FR" b="1" dirty="0" smtClean="0"/>
              <a:t>nouvelles utilisations mise à jour</a:t>
            </a:r>
          </a:p>
          <a:p>
            <a:pPr lvl="2">
              <a:buNone/>
            </a:pPr>
            <a:endParaRPr lang="fr-FR" b="1" dirty="0" smtClean="0"/>
          </a:p>
          <a:p>
            <a:r>
              <a:rPr lang="fr-FR" b="1" dirty="0" smtClean="0"/>
              <a:t>De nouvelles méthodes de production pour les entreprises</a:t>
            </a:r>
          </a:p>
          <a:p>
            <a:pPr lvl="2"/>
            <a:r>
              <a:rPr lang="fr-FR" b="1" dirty="0" smtClean="0"/>
              <a:t>Diversifier et améliorer leur production</a:t>
            </a:r>
          </a:p>
          <a:p>
            <a:pPr lvl="2"/>
            <a:r>
              <a:rPr lang="fr-FR" b="1" dirty="0" smtClean="0"/>
              <a:t>L’utilisation d’outils informatiques puissants</a:t>
            </a:r>
            <a:endParaRPr lang="fr-F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smtClean="0"/>
              <a:t>En résumé</a:t>
            </a:r>
            <a:endParaRPr lang="fr-FR" b="1" dirty="0"/>
          </a:p>
        </p:txBody>
      </p:sp>
      <p:sp>
        <p:nvSpPr>
          <p:cNvPr id="3" name="Espace réservé du numéro de diapositive 2"/>
          <p:cNvSpPr>
            <a:spLocks noGrp="1"/>
          </p:cNvSpPr>
          <p:nvPr>
            <p:ph type="sldNum" sz="quarter" idx="12"/>
          </p:nvPr>
        </p:nvSpPr>
        <p:spPr/>
        <p:txBody>
          <a:bodyPr/>
          <a:lstStyle/>
          <a:p>
            <a:fld id="{C4948B90-C1E0-4C55-9C3F-5B87F560A34D}" type="slidenum">
              <a:rPr lang="fr-FR" smtClean="0"/>
              <a:pPr/>
              <a:t>13</a:t>
            </a:fld>
            <a:endParaRPr lang="fr-FR"/>
          </a:p>
        </p:txBody>
      </p:sp>
      <p:sp>
        <p:nvSpPr>
          <p:cNvPr id="4" name="Espace réservé du contenu 3"/>
          <p:cNvSpPr>
            <a:spLocks noGrp="1"/>
          </p:cNvSpPr>
          <p:nvPr>
            <p:ph sz="quarter" idx="1"/>
          </p:nvPr>
        </p:nvSpPr>
        <p:spPr/>
        <p:txBody>
          <a:bodyPr/>
          <a:lstStyle/>
          <a:p>
            <a:r>
              <a:rPr lang="fr-FR" dirty="0" smtClean="0"/>
              <a:t>Les </a:t>
            </a:r>
            <a:r>
              <a:rPr lang="fr-FR" b="1" dirty="0" smtClean="0"/>
              <a:t>technologies de l’information et de la communication</a:t>
            </a:r>
            <a:r>
              <a:rPr lang="fr-FR" dirty="0" smtClean="0"/>
              <a:t> se sont développées grâce aux technologies numériques et à la volonté des pouvoirs publics de diffuser largement ces nouveaux moyens de communication. Les ménages se sont rapidement équipés notamment en ordinateurs et téléphones portables. Ces TIC favorisent l’apparition de </a:t>
            </a:r>
            <a:r>
              <a:rPr lang="fr-FR" b="1" dirty="0" smtClean="0"/>
              <a:t>nouveaux besoins</a:t>
            </a:r>
            <a:r>
              <a:rPr lang="fr-FR" dirty="0" smtClean="0"/>
              <a:t> chez les ménages et les entreprises et donc soutiennent la </a:t>
            </a:r>
            <a:r>
              <a:rPr lang="fr-FR" b="1" dirty="0" smtClean="0"/>
              <a:t>croissance économique. </a:t>
            </a:r>
            <a:endParaRPr lang="fr-FR" dirty="0" smtClean="0"/>
          </a:p>
          <a:p>
            <a:endParaRPr lang="fr-F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b="1" dirty="0" smtClean="0"/>
              <a:t>Synthèse visuelle</a:t>
            </a:r>
            <a:br>
              <a:rPr lang="fr-FR" b="1" dirty="0" smtClean="0"/>
            </a:br>
            <a:endParaRPr lang="fr-FR" b="1" dirty="0"/>
          </a:p>
        </p:txBody>
      </p:sp>
      <p:sp>
        <p:nvSpPr>
          <p:cNvPr id="3" name="Espace réservé du numéro de diapositive 2"/>
          <p:cNvSpPr>
            <a:spLocks noGrp="1"/>
          </p:cNvSpPr>
          <p:nvPr>
            <p:ph type="sldNum" sz="quarter" idx="12"/>
          </p:nvPr>
        </p:nvSpPr>
        <p:spPr/>
        <p:txBody>
          <a:bodyPr/>
          <a:lstStyle/>
          <a:p>
            <a:fld id="{C4948B90-C1E0-4C55-9C3F-5B87F560A34D}" type="slidenum">
              <a:rPr lang="fr-FR" smtClean="0"/>
              <a:pPr/>
              <a:t>14</a:t>
            </a:fld>
            <a:endParaRPr lang="fr-FR"/>
          </a:p>
        </p:txBody>
      </p:sp>
      <p:pic>
        <p:nvPicPr>
          <p:cNvPr id="5" name="Espace réservé du contenu 4" descr="https://e.educlever.com/img/2/8/6/8/286896.jpg"/>
          <p:cNvPicPr>
            <a:picLocks noGrp="1"/>
          </p:cNvPicPr>
          <p:nvPr>
            <p:ph sz="quarter" idx="1"/>
          </p:nvPr>
        </p:nvPicPr>
        <p:blipFill>
          <a:blip r:embed="rId2"/>
          <a:srcRect/>
          <a:stretch>
            <a:fillRect/>
          </a:stretch>
        </p:blipFill>
        <p:spPr bwMode="auto">
          <a:xfrm>
            <a:off x="2066364" y="1447800"/>
            <a:ext cx="5468471" cy="4572000"/>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57224" y="2285992"/>
            <a:ext cx="7772400" cy="1714512"/>
          </a:xfrm>
        </p:spPr>
        <p:style>
          <a:lnRef idx="1">
            <a:schemeClr val="accent1"/>
          </a:lnRef>
          <a:fillRef idx="2">
            <a:schemeClr val="accent1"/>
          </a:fillRef>
          <a:effectRef idx="1">
            <a:schemeClr val="accent1"/>
          </a:effectRef>
          <a:fontRef idx="minor">
            <a:schemeClr val="dk1"/>
          </a:fontRef>
        </p:style>
        <p:txBody>
          <a:bodyPr>
            <a:normAutofit fontScale="90000"/>
          </a:bodyPr>
          <a:lstStyle/>
          <a:p>
            <a:pPr algn="ctr"/>
            <a:r>
              <a:rPr lang="fr-FR" sz="3400" b="1" dirty="0" smtClean="0"/>
              <a:t/>
            </a:r>
            <a:br>
              <a:rPr lang="fr-FR" sz="3400" b="1" dirty="0" smtClean="0"/>
            </a:br>
            <a:r>
              <a:rPr lang="fr-FR" sz="3400" b="1" dirty="0" smtClean="0"/>
              <a:t/>
            </a:r>
            <a:br>
              <a:rPr lang="fr-FR" sz="3400" b="1" dirty="0" smtClean="0"/>
            </a:br>
            <a:r>
              <a:rPr lang="fr-FR" sz="3400" b="1" dirty="0" smtClean="0"/>
              <a:t/>
            </a:r>
            <a:br>
              <a:rPr lang="fr-FR" sz="3400" b="1" dirty="0" smtClean="0"/>
            </a:br>
            <a:r>
              <a:rPr lang="fr-FR" sz="3400" b="1" dirty="0" smtClean="0"/>
              <a:t/>
            </a:r>
            <a:br>
              <a:rPr lang="fr-FR" sz="3400" b="1" dirty="0" smtClean="0"/>
            </a:br>
            <a:r>
              <a:rPr lang="fr-FR" sz="3400" b="1" dirty="0" smtClean="0"/>
              <a:t/>
            </a:r>
            <a:br>
              <a:rPr lang="fr-FR" sz="3400" b="1" dirty="0" smtClean="0"/>
            </a:br>
            <a:r>
              <a:rPr lang="fr-FR" sz="3400" b="1" dirty="0" smtClean="0"/>
              <a:t>Chapitre 2: </a:t>
            </a:r>
            <a:br>
              <a:rPr lang="fr-FR" sz="3400" b="1" dirty="0" smtClean="0"/>
            </a:br>
            <a:r>
              <a:rPr lang="fr-FR" sz="3400" b="1" dirty="0" smtClean="0"/>
              <a:t/>
            </a:r>
            <a:br>
              <a:rPr lang="fr-FR" sz="3400" b="1" dirty="0" smtClean="0"/>
            </a:br>
            <a:r>
              <a:rPr lang="fr-FR" sz="3400" b="1" dirty="0" smtClean="0"/>
              <a:t>Veille technologique</a:t>
            </a:r>
            <a:endParaRPr lang="fr-FR" sz="3400" b="1" dirty="0"/>
          </a:p>
        </p:txBody>
      </p:sp>
      <p:sp>
        <p:nvSpPr>
          <p:cNvPr id="3" name="Espace réservé du numéro de diapositive 2"/>
          <p:cNvSpPr>
            <a:spLocks noGrp="1"/>
          </p:cNvSpPr>
          <p:nvPr>
            <p:ph type="sldNum" sz="quarter" idx="12"/>
          </p:nvPr>
        </p:nvSpPr>
        <p:spPr/>
        <p:txBody>
          <a:bodyPr/>
          <a:lstStyle/>
          <a:p>
            <a:fld id="{C4948B90-C1E0-4C55-9C3F-5B87F560A34D}" type="slidenum">
              <a:rPr lang="fr-FR" smtClean="0"/>
              <a:pPr/>
              <a:t>15</a:t>
            </a:fld>
            <a:endParaRPr lang="fr-F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b="1" dirty="0" smtClean="0"/>
              <a:t>Qu’est ce qu’un veille technologique</a:t>
            </a:r>
            <a:endParaRPr lang="fr-FR" b="1" dirty="0"/>
          </a:p>
        </p:txBody>
      </p:sp>
      <p:sp>
        <p:nvSpPr>
          <p:cNvPr id="3" name="Espace réservé du numéro de diapositive 2"/>
          <p:cNvSpPr>
            <a:spLocks noGrp="1"/>
          </p:cNvSpPr>
          <p:nvPr>
            <p:ph type="sldNum" sz="quarter" idx="12"/>
          </p:nvPr>
        </p:nvSpPr>
        <p:spPr/>
        <p:txBody>
          <a:bodyPr/>
          <a:lstStyle/>
          <a:p>
            <a:fld id="{C4948B90-C1E0-4C55-9C3F-5B87F560A34D}" type="slidenum">
              <a:rPr lang="fr-FR" smtClean="0"/>
              <a:pPr/>
              <a:t>16</a:t>
            </a:fld>
            <a:endParaRPr lang="fr-FR"/>
          </a:p>
        </p:txBody>
      </p:sp>
      <p:sp>
        <p:nvSpPr>
          <p:cNvPr id="4" name="Espace réservé du contenu 3"/>
          <p:cNvSpPr>
            <a:spLocks noGrp="1"/>
          </p:cNvSpPr>
          <p:nvPr>
            <p:ph sz="quarter" idx="1"/>
          </p:nvPr>
        </p:nvSpPr>
        <p:spPr/>
        <p:txBody>
          <a:bodyPr/>
          <a:lstStyle/>
          <a:p>
            <a:r>
              <a:rPr lang="fr-FR" sz="2000" b="1" dirty="0" smtClean="0"/>
              <a:t>Informatique étant en constante évolution</a:t>
            </a:r>
            <a:r>
              <a:rPr lang="fr-FR" sz="2000" dirty="0" smtClean="0"/>
              <a:t>, la veille est une partie essentielle de notre travail et peut prendre beaucoup de temps. C’est pour cela qu’</a:t>
            </a:r>
            <a:r>
              <a:rPr lang="fr-FR" sz="2000" b="1" dirty="0" smtClean="0"/>
              <a:t>il faut savoir organiser sa veille technologie </a:t>
            </a:r>
            <a:r>
              <a:rPr lang="fr-FR" sz="2000" dirty="0" smtClean="0"/>
              <a:t>pour être toujours au top sans perdre trop de temps.</a:t>
            </a:r>
          </a:p>
          <a:p>
            <a:endParaRPr lang="fr-FR" sz="2000" dirty="0" smtClean="0"/>
          </a:p>
          <a:p>
            <a:r>
              <a:rPr lang="fr-FR" sz="2000" dirty="0" smtClean="0"/>
              <a:t>La veille est indispensable dans le métier de l’informaticien</a:t>
            </a:r>
          </a:p>
          <a:p>
            <a:endParaRPr lang="fr-FR" sz="2000" dirty="0" smtClean="0"/>
          </a:p>
          <a:p>
            <a:r>
              <a:rPr lang="fr-FR" sz="2000" dirty="0" smtClean="0"/>
              <a:t>Partie intégrante de ce métier et vous devez lui trouver une place dans votre agenda</a:t>
            </a:r>
          </a:p>
          <a:p>
            <a:endParaRPr lang="fr-FR" sz="2000" dirty="0" smtClean="0"/>
          </a:p>
          <a:p>
            <a:r>
              <a:rPr lang="fr-FR" sz="2000" b="1" i="1" dirty="0" smtClean="0"/>
              <a:t>En conclusion c’est le fait de se mettre à jours sur l’évolution des technologiques dans le monde.</a:t>
            </a:r>
          </a:p>
          <a:p>
            <a:endParaRPr lang="fr-F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b="1" dirty="0" smtClean="0"/>
              <a:t/>
            </a:r>
            <a:br>
              <a:rPr lang="fr-FR" b="1" dirty="0" smtClean="0"/>
            </a:br>
            <a:r>
              <a:rPr lang="fr-FR" b="1" dirty="0" smtClean="0"/>
              <a:t>Que permet la veille technologique?</a:t>
            </a:r>
            <a:br>
              <a:rPr lang="fr-FR" b="1" dirty="0" smtClean="0"/>
            </a:br>
            <a:endParaRPr lang="fr-FR" dirty="0"/>
          </a:p>
        </p:txBody>
      </p:sp>
      <p:sp>
        <p:nvSpPr>
          <p:cNvPr id="3" name="Espace réservé du numéro de diapositive 2"/>
          <p:cNvSpPr>
            <a:spLocks noGrp="1"/>
          </p:cNvSpPr>
          <p:nvPr>
            <p:ph type="sldNum" sz="quarter" idx="12"/>
          </p:nvPr>
        </p:nvSpPr>
        <p:spPr/>
        <p:txBody>
          <a:bodyPr/>
          <a:lstStyle/>
          <a:p>
            <a:fld id="{C4948B90-C1E0-4C55-9C3F-5B87F560A34D}" type="slidenum">
              <a:rPr lang="fr-FR" smtClean="0"/>
              <a:pPr/>
              <a:t>17</a:t>
            </a:fld>
            <a:endParaRPr lang="fr-FR"/>
          </a:p>
        </p:txBody>
      </p:sp>
      <p:sp>
        <p:nvSpPr>
          <p:cNvPr id="4" name="Espace réservé du contenu 3"/>
          <p:cNvSpPr>
            <a:spLocks noGrp="1"/>
          </p:cNvSpPr>
          <p:nvPr>
            <p:ph sz="quarter" idx="1"/>
          </p:nvPr>
        </p:nvSpPr>
        <p:spPr>
          <a:xfrm>
            <a:off x="500034" y="1447800"/>
            <a:ext cx="8501122" cy="4572000"/>
          </a:xfrm>
        </p:spPr>
        <p:txBody>
          <a:bodyPr/>
          <a:lstStyle/>
          <a:p>
            <a:r>
              <a:rPr lang="fr-FR" sz="2000" dirty="0" smtClean="0"/>
              <a:t>D’éviter de prendre des décisions sur des informations obsolètes:</a:t>
            </a:r>
          </a:p>
          <a:p>
            <a:pPr lvl="1"/>
            <a:endParaRPr lang="fr-FR" sz="1800" b="1" i="1" dirty="0" smtClean="0"/>
          </a:p>
          <a:p>
            <a:pPr lvl="1"/>
            <a:r>
              <a:rPr lang="fr-FR" sz="1800" b="1" i="1" dirty="0" smtClean="0"/>
              <a:t>Exemple choisir un CMS obsolète pour développer votre appli</a:t>
            </a:r>
          </a:p>
          <a:p>
            <a:endParaRPr lang="fr-FR" sz="2000" dirty="0" smtClean="0"/>
          </a:p>
          <a:p>
            <a:r>
              <a:rPr lang="fr-FR" sz="2000" dirty="0" smtClean="0"/>
              <a:t>D’éviter de réinventer ce qui existe déjà</a:t>
            </a:r>
          </a:p>
          <a:p>
            <a:pPr lvl="1"/>
            <a:endParaRPr lang="fr-FR" sz="1800" dirty="0" smtClean="0"/>
          </a:p>
          <a:p>
            <a:pPr lvl="1"/>
            <a:r>
              <a:rPr lang="fr-FR" sz="1800" b="1" i="1" dirty="0" smtClean="0"/>
              <a:t>Exemple : </a:t>
            </a:r>
            <a:r>
              <a:rPr lang="fr-FR" sz="1800" b="1" i="1" dirty="0" err="1" smtClean="0">
                <a:hlinkClick r:id="rId2"/>
              </a:rPr>
              <a:t>Angry</a:t>
            </a:r>
            <a:r>
              <a:rPr lang="fr-FR" sz="1800" b="1" i="1" dirty="0" smtClean="0">
                <a:hlinkClick r:id="rId2"/>
              </a:rPr>
              <a:t> IP Scanner</a:t>
            </a:r>
            <a:r>
              <a:rPr lang="fr-FR" sz="1800" b="1" i="1" dirty="0" smtClean="0"/>
              <a:t> ou encore </a:t>
            </a:r>
            <a:r>
              <a:rPr lang="fr-FR" sz="1800" b="1" i="1" dirty="0" smtClean="0">
                <a:hlinkClick r:id="rId3"/>
              </a:rPr>
              <a:t>Virtual Router</a:t>
            </a:r>
            <a:endParaRPr lang="fr-FR" sz="1800" b="1" i="1" dirty="0" smtClean="0"/>
          </a:p>
          <a:p>
            <a:endParaRPr lang="fr-FR" sz="2000" dirty="0" smtClean="0"/>
          </a:p>
          <a:p>
            <a:r>
              <a:rPr lang="fr-FR" sz="2000" dirty="0" smtClean="0"/>
              <a:t>Rester à jour et augmenter vos compétences</a:t>
            </a:r>
          </a:p>
          <a:p>
            <a:pPr lvl="1"/>
            <a:endParaRPr lang="fr-FR" sz="1800" b="1" dirty="0" smtClean="0"/>
          </a:p>
          <a:p>
            <a:pPr lvl="1"/>
            <a:r>
              <a:rPr lang="fr-FR" sz="1800" b="1" dirty="0" smtClean="0"/>
              <a:t>Suivre l’actualité de la technologie à travers </a:t>
            </a:r>
            <a:r>
              <a:rPr lang="fr-FR" sz="1800" b="1" dirty="0" smtClean="0">
                <a:solidFill>
                  <a:srgbClr val="0070C0"/>
                </a:solidFill>
              </a:rPr>
              <a:t>www. utura-sciences.com/</a:t>
            </a:r>
            <a:r>
              <a:rPr lang="fr-FR" sz="1800" b="1" dirty="0" err="1" smtClean="0">
                <a:solidFill>
                  <a:srgbClr val="0070C0"/>
                </a:solidFill>
              </a:rPr>
              <a:t>tech</a:t>
            </a:r>
            <a:r>
              <a:rPr lang="fr-FR" sz="1800" b="1" dirty="0" smtClean="0">
                <a:solidFill>
                  <a:srgbClr val="0070C0"/>
                </a:solidFill>
              </a:rPr>
              <a:t>/technologie/</a:t>
            </a:r>
            <a:r>
              <a:rPr lang="fr-FR" sz="1800" b="1" dirty="0" err="1" smtClean="0">
                <a:solidFill>
                  <a:srgbClr val="0070C0"/>
                </a:solidFill>
              </a:rPr>
              <a:t>actualites</a:t>
            </a:r>
            <a:r>
              <a:rPr lang="fr-FR" sz="1800" b="1" dirty="0" smtClean="0">
                <a:solidFill>
                  <a:srgbClr val="0070C0"/>
                </a:solidFill>
              </a:rPr>
              <a:t>/</a:t>
            </a:r>
          </a:p>
          <a:p>
            <a:endParaRPr lang="fr-F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57224" y="857232"/>
            <a:ext cx="8015318" cy="1143000"/>
          </a:xfrm>
        </p:spPr>
        <p:txBody>
          <a:bodyPr>
            <a:normAutofit fontScale="90000"/>
          </a:bodyPr>
          <a:lstStyle/>
          <a:p>
            <a:r>
              <a:rPr lang="fr-FR" b="1" dirty="0" smtClean="0"/>
              <a:t>Pourquoi réaliser une veille informatique et technologique ?</a:t>
            </a:r>
            <a:br>
              <a:rPr lang="fr-FR" b="1" dirty="0" smtClean="0"/>
            </a:br>
            <a:endParaRPr lang="fr-FR" dirty="0"/>
          </a:p>
        </p:txBody>
      </p:sp>
      <p:sp>
        <p:nvSpPr>
          <p:cNvPr id="3" name="Espace réservé du numéro de diapositive 2"/>
          <p:cNvSpPr>
            <a:spLocks noGrp="1"/>
          </p:cNvSpPr>
          <p:nvPr>
            <p:ph type="sldNum" sz="quarter" idx="12"/>
          </p:nvPr>
        </p:nvSpPr>
        <p:spPr/>
        <p:txBody>
          <a:bodyPr/>
          <a:lstStyle/>
          <a:p>
            <a:fld id="{C4948B90-C1E0-4C55-9C3F-5B87F560A34D}" type="slidenum">
              <a:rPr lang="fr-FR" smtClean="0"/>
              <a:pPr/>
              <a:t>18</a:t>
            </a:fld>
            <a:endParaRPr lang="fr-FR"/>
          </a:p>
        </p:txBody>
      </p:sp>
      <p:sp>
        <p:nvSpPr>
          <p:cNvPr id="4" name="Espace réservé du contenu 3"/>
          <p:cNvSpPr>
            <a:spLocks noGrp="1"/>
          </p:cNvSpPr>
          <p:nvPr>
            <p:ph sz="quarter" idx="1"/>
          </p:nvPr>
        </p:nvSpPr>
        <p:spPr>
          <a:xfrm>
            <a:off x="914400" y="1447800"/>
            <a:ext cx="8229600" cy="4572000"/>
          </a:xfrm>
        </p:spPr>
        <p:txBody>
          <a:bodyPr/>
          <a:lstStyle/>
          <a:p>
            <a:endParaRPr lang="fr-FR" b="1" dirty="0" smtClean="0"/>
          </a:p>
          <a:p>
            <a:r>
              <a:rPr lang="fr-FR" sz="2000" b="1" dirty="0" smtClean="0"/>
              <a:t>Anticiper les tendances du marché</a:t>
            </a:r>
          </a:p>
          <a:p>
            <a:endParaRPr lang="fr-FR" sz="2000" b="1" dirty="0" smtClean="0"/>
          </a:p>
          <a:p>
            <a:r>
              <a:rPr lang="fr-FR" sz="2000" b="1" dirty="0" smtClean="0"/>
              <a:t>Se mettre à jour de l’évolution technologie</a:t>
            </a:r>
          </a:p>
          <a:p>
            <a:endParaRPr lang="fr-FR" sz="2000" b="1" dirty="0" smtClean="0"/>
          </a:p>
          <a:p>
            <a:r>
              <a:rPr lang="fr-FR" sz="2000" b="1" dirty="0" smtClean="0"/>
              <a:t>Utiliser les dernière innovation technologique pour suivre la tendance</a:t>
            </a:r>
          </a:p>
          <a:p>
            <a:endParaRPr lang="fr-FR" sz="2000" b="1" dirty="0" smtClean="0"/>
          </a:p>
          <a:p>
            <a:r>
              <a:rPr lang="fr-FR" sz="2000" b="1" dirty="0" smtClean="0"/>
              <a:t>Alimenter son département Recherche &amp; Développement</a:t>
            </a:r>
          </a:p>
          <a:p>
            <a:endParaRPr lang="fr-FR" sz="2000" b="1" dirty="0" smtClean="0"/>
          </a:p>
          <a:p>
            <a:r>
              <a:rPr lang="fr-FR" sz="2000" b="1" dirty="0" smtClean="0"/>
              <a:t>Sécuriser de nouvelles opportunités de marché</a:t>
            </a:r>
          </a:p>
          <a:p>
            <a:endParaRPr lang="fr-F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000" b="1" dirty="0" smtClean="0"/>
              <a:t>Comment faire sa veille informatique ? (1/2)</a:t>
            </a:r>
            <a:br>
              <a:rPr lang="fr-FR" sz="3000" b="1" dirty="0" smtClean="0"/>
            </a:br>
            <a:endParaRPr lang="fr-FR" sz="3000" dirty="0"/>
          </a:p>
        </p:txBody>
      </p:sp>
      <p:sp>
        <p:nvSpPr>
          <p:cNvPr id="3" name="Espace réservé du numéro de diapositive 2"/>
          <p:cNvSpPr>
            <a:spLocks noGrp="1"/>
          </p:cNvSpPr>
          <p:nvPr>
            <p:ph type="sldNum" sz="quarter" idx="12"/>
          </p:nvPr>
        </p:nvSpPr>
        <p:spPr/>
        <p:txBody>
          <a:bodyPr/>
          <a:lstStyle/>
          <a:p>
            <a:fld id="{C4948B90-C1E0-4C55-9C3F-5B87F560A34D}" type="slidenum">
              <a:rPr lang="fr-FR" smtClean="0"/>
              <a:pPr/>
              <a:t>19</a:t>
            </a:fld>
            <a:endParaRPr lang="fr-FR"/>
          </a:p>
        </p:txBody>
      </p:sp>
      <p:sp>
        <p:nvSpPr>
          <p:cNvPr id="4" name="Espace réservé du contenu 3"/>
          <p:cNvSpPr>
            <a:spLocks noGrp="1"/>
          </p:cNvSpPr>
          <p:nvPr>
            <p:ph sz="quarter" idx="1"/>
          </p:nvPr>
        </p:nvSpPr>
        <p:spPr/>
        <p:txBody>
          <a:bodyPr>
            <a:normAutofit/>
          </a:bodyPr>
          <a:lstStyle/>
          <a:p>
            <a:r>
              <a:rPr lang="fr-FR" sz="2000" dirty="0" smtClean="0"/>
              <a:t>Faire de la curation auprès de blogs et médias high-tech (</a:t>
            </a:r>
            <a:r>
              <a:rPr lang="fr-FR" sz="2000" b="1" i="1" dirty="0" smtClean="0"/>
              <a:t>voir liste d’outils diapo 21</a:t>
            </a:r>
            <a:r>
              <a:rPr lang="fr-FR" sz="2000" dirty="0" smtClean="0"/>
              <a:t>).</a:t>
            </a:r>
          </a:p>
          <a:p>
            <a:endParaRPr lang="fr-FR" sz="2000" dirty="0" smtClean="0"/>
          </a:p>
          <a:p>
            <a:r>
              <a:rPr lang="fr-FR" sz="2000" dirty="0" smtClean="0"/>
              <a:t>Suivre des influenceurs informatiques sur les réseaux sociaux (</a:t>
            </a:r>
            <a:r>
              <a:rPr lang="fr-FR" sz="2000" b="1" i="1" dirty="0" smtClean="0"/>
              <a:t>voir proposition  de liste de personnes à suivre, plus bas dans l’article diapo 21 </a:t>
            </a:r>
            <a:r>
              <a:rPr lang="fr-FR" sz="2000" dirty="0" smtClean="0"/>
              <a:t>).</a:t>
            </a:r>
          </a:p>
          <a:p>
            <a:endParaRPr lang="fr-FR" sz="2000" dirty="0" smtClean="0"/>
          </a:p>
          <a:p>
            <a:r>
              <a:rPr lang="fr-FR" sz="2000" dirty="0" smtClean="0"/>
              <a:t>Effectuer un inventaire de vos outils actuels, puis réaliser des recherches pour savoir s’il existe des applications ou logiciels plus performants.</a:t>
            </a:r>
          </a:p>
          <a:p>
            <a:endParaRPr lang="fr-FR" sz="2000" dirty="0" smtClean="0"/>
          </a:p>
          <a:p>
            <a:r>
              <a:rPr lang="fr-FR" sz="2000" dirty="0" smtClean="0"/>
              <a:t>Veiller régulièrement sur les outils et le matériel utilisés par vos concurrents (ils montrent peut-être leurs coulisses sur les réseaux sociaux ?).</a:t>
            </a:r>
          </a:p>
          <a:p>
            <a:endParaRPr lang="fr-F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smtClean="0"/>
              <a:t>. De quoi parle-t-on ?</a:t>
            </a:r>
            <a:endParaRPr lang="fr-FR" b="1" dirty="0"/>
          </a:p>
        </p:txBody>
      </p:sp>
      <p:sp>
        <p:nvSpPr>
          <p:cNvPr id="3" name="Espace réservé du contenu 2"/>
          <p:cNvSpPr>
            <a:spLocks noGrp="1"/>
          </p:cNvSpPr>
          <p:nvPr>
            <p:ph sz="quarter" idx="1"/>
          </p:nvPr>
        </p:nvSpPr>
        <p:spPr>
          <a:xfrm>
            <a:off x="914400" y="1447800"/>
            <a:ext cx="7772400" cy="4767282"/>
          </a:xfrm>
        </p:spPr>
        <p:txBody>
          <a:bodyPr>
            <a:normAutofit fontScale="85000" lnSpcReduction="10000"/>
          </a:bodyPr>
          <a:lstStyle/>
          <a:p>
            <a:r>
              <a:rPr lang="fr-FR" dirty="0" smtClean="0"/>
              <a:t>Internet, téléphones portables, appareils photos numériques… toutes ces nouvelles technologies apparues récemment ont fortement </a:t>
            </a:r>
            <a:r>
              <a:rPr lang="fr-FR" b="1" dirty="0" smtClean="0"/>
              <a:t>modifié les habitudes des agents économiques</a:t>
            </a:r>
            <a:r>
              <a:rPr lang="fr-FR" dirty="0" smtClean="0"/>
              <a:t>.</a:t>
            </a:r>
            <a:br>
              <a:rPr lang="fr-FR" dirty="0" smtClean="0"/>
            </a:br>
            <a:r>
              <a:rPr lang="fr-FR" dirty="0" smtClean="0"/>
              <a:t/>
            </a:r>
            <a:br>
              <a:rPr lang="fr-FR" dirty="0" smtClean="0"/>
            </a:br>
            <a:r>
              <a:rPr lang="fr-FR" dirty="0" smtClean="0"/>
              <a:t>Ces technologies de l’information et de la communication concernent donc entre autres :</a:t>
            </a:r>
            <a:br>
              <a:rPr lang="fr-FR" dirty="0" smtClean="0"/>
            </a:br>
            <a:r>
              <a:rPr lang="fr-FR" dirty="0" smtClean="0"/>
              <a:t/>
            </a:r>
            <a:br>
              <a:rPr lang="fr-FR" dirty="0" smtClean="0"/>
            </a:br>
            <a:r>
              <a:rPr lang="fr-FR" dirty="0" smtClean="0"/>
              <a:t>• les </a:t>
            </a:r>
            <a:r>
              <a:rPr lang="fr-FR" b="1" dirty="0" smtClean="0"/>
              <a:t>réseaux de communication</a:t>
            </a:r>
            <a:r>
              <a:rPr lang="fr-FR" dirty="0" smtClean="0"/>
              <a:t> (Internet, réseaux mobiles 3G…),</a:t>
            </a:r>
            <a:br>
              <a:rPr lang="fr-FR" dirty="0" smtClean="0"/>
            </a:br>
            <a:r>
              <a:rPr lang="fr-FR" dirty="0" smtClean="0"/>
              <a:t>• les équipements de </a:t>
            </a:r>
            <a:r>
              <a:rPr lang="fr-FR" b="1" dirty="0" smtClean="0"/>
              <a:t>télécommunications</a:t>
            </a:r>
            <a:r>
              <a:rPr lang="fr-FR" dirty="0" smtClean="0"/>
              <a:t> (téléphones portables, ordinateurs…),</a:t>
            </a:r>
            <a:br>
              <a:rPr lang="fr-FR" dirty="0" smtClean="0"/>
            </a:br>
            <a:r>
              <a:rPr lang="fr-FR" dirty="0" smtClean="0"/>
              <a:t>• </a:t>
            </a:r>
            <a:r>
              <a:rPr lang="fr-FR" b="1" dirty="0" smtClean="0"/>
              <a:t>l’informatique</a:t>
            </a:r>
            <a:r>
              <a:rPr lang="fr-FR" dirty="0" smtClean="0"/>
              <a:t> et les </a:t>
            </a:r>
            <a:r>
              <a:rPr lang="fr-FR" b="1" dirty="0" smtClean="0"/>
              <a:t>logiciels</a:t>
            </a:r>
            <a:r>
              <a:rPr lang="fr-FR" dirty="0" smtClean="0"/>
              <a:t> (systèmes d’exploitation, gestion des données…),</a:t>
            </a:r>
            <a:br>
              <a:rPr lang="fr-FR" dirty="0" smtClean="0"/>
            </a:br>
            <a:r>
              <a:rPr lang="fr-FR" dirty="0" smtClean="0"/>
              <a:t>• </a:t>
            </a:r>
            <a:r>
              <a:rPr lang="fr-FR" b="1" dirty="0" smtClean="0"/>
              <a:t>l’audiovisuel</a:t>
            </a:r>
            <a:r>
              <a:rPr lang="fr-FR" dirty="0" smtClean="0"/>
              <a:t> (télévision numérique et bientôt la radio numérique),</a:t>
            </a:r>
            <a:br>
              <a:rPr lang="fr-FR" dirty="0" smtClean="0"/>
            </a:br>
            <a:r>
              <a:rPr lang="fr-FR" dirty="0" smtClean="0"/>
              <a:t>• </a:t>
            </a:r>
            <a:r>
              <a:rPr lang="fr-FR" b="1" dirty="0" smtClean="0"/>
              <a:t>l’électronique</a:t>
            </a:r>
            <a:r>
              <a:rPr lang="fr-FR" dirty="0" smtClean="0"/>
              <a:t> (tablettes tactiles, électroménager communicant par internet comme les nouvelles télévisions…).</a:t>
            </a:r>
            <a:endParaRPr lang="fr-FR" dirty="0"/>
          </a:p>
        </p:txBody>
      </p:sp>
      <p:sp>
        <p:nvSpPr>
          <p:cNvPr id="4" name="Espace réservé du numéro de diapositive 3"/>
          <p:cNvSpPr>
            <a:spLocks noGrp="1"/>
          </p:cNvSpPr>
          <p:nvPr>
            <p:ph type="sldNum" sz="quarter" idx="12"/>
          </p:nvPr>
        </p:nvSpPr>
        <p:spPr/>
        <p:txBody>
          <a:bodyPr/>
          <a:lstStyle/>
          <a:p>
            <a:fld id="{C4948B90-C1E0-4C55-9C3F-5B87F560A34D}" type="slidenum">
              <a:rPr lang="fr-FR" smtClean="0"/>
              <a:pPr/>
              <a:t>2</a:t>
            </a:fld>
            <a:endParaRPr lang="fr-F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00034" y="274638"/>
            <a:ext cx="8501122" cy="1143000"/>
          </a:xfrm>
        </p:spPr>
        <p:txBody>
          <a:bodyPr>
            <a:normAutofit fontScale="90000"/>
          </a:bodyPr>
          <a:lstStyle/>
          <a:p>
            <a:r>
              <a:rPr lang="fr-FR" sz="3300" b="1" dirty="0" smtClean="0"/>
              <a:t>Comment faire sa veille informatique ? (2/2)</a:t>
            </a:r>
            <a:r>
              <a:rPr lang="fr-FR" b="1" dirty="0" smtClean="0"/>
              <a:t/>
            </a:r>
            <a:br>
              <a:rPr lang="fr-FR" b="1" dirty="0" smtClean="0"/>
            </a:br>
            <a:endParaRPr lang="fr-FR" b="1" dirty="0"/>
          </a:p>
        </p:txBody>
      </p:sp>
      <p:sp>
        <p:nvSpPr>
          <p:cNvPr id="3" name="Espace réservé du numéro de diapositive 2"/>
          <p:cNvSpPr>
            <a:spLocks noGrp="1"/>
          </p:cNvSpPr>
          <p:nvPr>
            <p:ph type="sldNum" sz="quarter" idx="12"/>
          </p:nvPr>
        </p:nvSpPr>
        <p:spPr/>
        <p:txBody>
          <a:bodyPr/>
          <a:lstStyle/>
          <a:p>
            <a:fld id="{C4948B90-C1E0-4C55-9C3F-5B87F560A34D}" type="slidenum">
              <a:rPr lang="fr-FR" smtClean="0"/>
              <a:pPr/>
              <a:t>20</a:t>
            </a:fld>
            <a:endParaRPr lang="fr-FR"/>
          </a:p>
        </p:txBody>
      </p:sp>
      <p:sp>
        <p:nvSpPr>
          <p:cNvPr id="4" name="Espace réservé du contenu 3"/>
          <p:cNvSpPr>
            <a:spLocks noGrp="1"/>
          </p:cNvSpPr>
          <p:nvPr>
            <p:ph sz="quarter" idx="1"/>
          </p:nvPr>
        </p:nvSpPr>
        <p:spPr/>
        <p:txBody>
          <a:bodyPr>
            <a:normAutofit/>
          </a:bodyPr>
          <a:lstStyle/>
          <a:p>
            <a:r>
              <a:rPr lang="fr-FR" sz="2000" dirty="0" smtClean="0"/>
              <a:t>Assister à des conférences, </a:t>
            </a:r>
            <a:r>
              <a:rPr lang="fr-FR" sz="2000" dirty="0" err="1" smtClean="0"/>
              <a:t>webinaires</a:t>
            </a:r>
            <a:r>
              <a:rPr lang="fr-FR" sz="2000" dirty="0" smtClean="0"/>
              <a:t> et salons professionnels dédiés aux tendances technologiques.</a:t>
            </a:r>
          </a:p>
          <a:p>
            <a:endParaRPr lang="fr-FR" sz="2000" dirty="0" smtClean="0"/>
          </a:p>
          <a:p>
            <a:r>
              <a:rPr lang="fr-FR" sz="2000" dirty="0" smtClean="0"/>
              <a:t>Participer à des formations en ligne pour maîtriser de nouveaux outils informatiques.</a:t>
            </a:r>
          </a:p>
          <a:p>
            <a:endParaRPr lang="fr-FR" sz="2000" dirty="0" smtClean="0"/>
          </a:p>
          <a:p>
            <a:r>
              <a:rPr lang="fr-FR" sz="2000" dirty="0" smtClean="0"/>
              <a:t>Écouter des </a:t>
            </a:r>
            <a:r>
              <a:rPr lang="fr-FR" sz="2000" dirty="0" err="1" smtClean="0"/>
              <a:t>podcasts</a:t>
            </a:r>
            <a:r>
              <a:rPr lang="fr-FR" sz="2000" dirty="0" smtClean="0"/>
              <a:t> dédiés au secteur de la </a:t>
            </a:r>
            <a:r>
              <a:rPr lang="fr-FR" sz="2000" dirty="0" err="1" smtClean="0"/>
              <a:t>tech</a:t>
            </a:r>
            <a:r>
              <a:rPr lang="fr-FR" sz="2000" dirty="0" smtClean="0"/>
              <a:t> (là encore, vous trouverez une liste plus bas dans l’article).</a:t>
            </a:r>
          </a:p>
          <a:p>
            <a:endParaRPr lang="fr-FR" sz="2000" dirty="0" smtClean="0"/>
          </a:p>
          <a:p>
            <a:r>
              <a:rPr lang="fr-FR" sz="2000" dirty="0" smtClean="0"/>
              <a:t>Télécharger des livres blancs proposés par des grands noms de l’informatique (IBM, Microsoft, Adobe, </a:t>
            </a:r>
            <a:r>
              <a:rPr lang="fr-FR" sz="2000" dirty="0" err="1" smtClean="0"/>
              <a:t>PayPlug</a:t>
            </a:r>
            <a:r>
              <a:rPr lang="fr-FR" sz="2000" dirty="0" smtClean="0"/>
              <a:t>, etc.).</a:t>
            </a:r>
          </a:p>
          <a:p>
            <a:endParaRPr lang="fr-FR" sz="20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000" dirty="0" smtClean="0"/>
              <a:t>A consulter : </a:t>
            </a:r>
            <a:r>
              <a:rPr lang="fr-FR" sz="2000" dirty="0" smtClean="0">
                <a:solidFill>
                  <a:srgbClr val="0070C0"/>
                </a:solidFill>
              </a:rPr>
              <a:t>https://www.codeur.com/blog/veille-technologique-definition-outils-et-enjeux/</a:t>
            </a:r>
            <a:endParaRPr lang="fr-FR" sz="2000" dirty="0">
              <a:solidFill>
                <a:srgbClr val="0070C0"/>
              </a:solidFill>
            </a:endParaRPr>
          </a:p>
        </p:txBody>
      </p:sp>
      <p:sp>
        <p:nvSpPr>
          <p:cNvPr id="3" name="Espace réservé du numéro de diapositive 2"/>
          <p:cNvSpPr>
            <a:spLocks noGrp="1"/>
          </p:cNvSpPr>
          <p:nvPr>
            <p:ph type="sldNum" sz="quarter" idx="12"/>
          </p:nvPr>
        </p:nvSpPr>
        <p:spPr/>
        <p:txBody>
          <a:bodyPr/>
          <a:lstStyle/>
          <a:p>
            <a:fld id="{C4948B90-C1E0-4C55-9C3F-5B87F560A34D}" type="slidenum">
              <a:rPr lang="fr-FR" smtClean="0"/>
              <a:pPr/>
              <a:t>21</a:t>
            </a:fld>
            <a:endParaRPr lang="fr-FR"/>
          </a:p>
        </p:txBody>
      </p:sp>
      <p:sp>
        <p:nvSpPr>
          <p:cNvPr id="4" name="Espace réservé du contenu 3"/>
          <p:cNvSpPr>
            <a:spLocks noGrp="1"/>
          </p:cNvSpPr>
          <p:nvPr>
            <p:ph sz="quarter" idx="1"/>
          </p:nvPr>
        </p:nvSpPr>
        <p:spPr/>
        <p:txBody>
          <a:bodyPr/>
          <a:lstStyle/>
          <a:p>
            <a:endParaRPr lang="fr-FR" dirty="0"/>
          </a:p>
        </p:txBody>
      </p:sp>
      <p:pic>
        <p:nvPicPr>
          <p:cNvPr id="1026" name="Picture 2"/>
          <p:cNvPicPr>
            <a:picLocks noChangeAspect="1" noChangeArrowheads="1"/>
          </p:cNvPicPr>
          <p:nvPr/>
        </p:nvPicPr>
        <p:blipFill>
          <a:blip r:embed="rId2"/>
          <a:srcRect l="19219" t="9166" r="34375" b="20000"/>
          <a:stretch>
            <a:fillRect/>
          </a:stretch>
        </p:blipFill>
        <p:spPr bwMode="auto">
          <a:xfrm>
            <a:off x="1142976" y="1571612"/>
            <a:ext cx="7572428" cy="4857784"/>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3300" b="1" dirty="0" smtClean="0"/>
              <a:t>4 outils pour réaliser votre veille technologique</a:t>
            </a:r>
            <a:r>
              <a:rPr lang="fr-FR" b="1" dirty="0" smtClean="0"/>
              <a:t/>
            </a:r>
            <a:br>
              <a:rPr lang="fr-FR" b="1" dirty="0" smtClean="0"/>
            </a:br>
            <a:endParaRPr lang="fr-FR" dirty="0"/>
          </a:p>
        </p:txBody>
      </p:sp>
      <p:sp>
        <p:nvSpPr>
          <p:cNvPr id="3" name="Espace réservé du numéro de diapositive 2"/>
          <p:cNvSpPr>
            <a:spLocks noGrp="1"/>
          </p:cNvSpPr>
          <p:nvPr>
            <p:ph type="sldNum" sz="quarter" idx="12"/>
          </p:nvPr>
        </p:nvSpPr>
        <p:spPr/>
        <p:txBody>
          <a:bodyPr/>
          <a:lstStyle/>
          <a:p>
            <a:fld id="{C4948B90-C1E0-4C55-9C3F-5B87F560A34D}" type="slidenum">
              <a:rPr lang="fr-FR" smtClean="0"/>
              <a:pPr/>
              <a:t>22</a:t>
            </a:fld>
            <a:endParaRPr lang="fr-FR"/>
          </a:p>
        </p:txBody>
      </p:sp>
      <p:sp>
        <p:nvSpPr>
          <p:cNvPr id="4" name="Espace réservé du contenu 3"/>
          <p:cNvSpPr>
            <a:spLocks noGrp="1"/>
          </p:cNvSpPr>
          <p:nvPr>
            <p:ph sz="quarter" idx="1"/>
          </p:nvPr>
        </p:nvSpPr>
        <p:spPr/>
        <p:txBody>
          <a:bodyPr/>
          <a:lstStyle/>
          <a:p>
            <a:r>
              <a:rPr lang="fr-FR" b="1" u="sng" dirty="0" smtClean="0">
                <a:solidFill>
                  <a:srgbClr val="0070C0"/>
                </a:solidFill>
              </a:rPr>
              <a:t>Google Alerts : </a:t>
            </a:r>
            <a:r>
              <a:rPr lang="fr-FR" dirty="0" smtClean="0"/>
              <a:t>Comment activer</a:t>
            </a:r>
          </a:p>
          <a:p>
            <a:pPr lvl="1"/>
            <a:r>
              <a:rPr lang="fr-FR" b="1" dirty="0" smtClean="0"/>
              <a:t>Créer une alerte</a:t>
            </a:r>
            <a:endParaRPr lang="fr-FR" dirty="0" smtClean="0"/>
          </a:p>
          <a:p>
            <a:pPr lvl="1"/>
            <a:r>
              <a:rPr lang="fr-FR" dirty="0" smtClean="0"/>
              <a:t>Accédez à </a:t>
            </a:r>
            <a:r>
              <a:rPr lang="fr-FR" b="1" dirty="0" smtClean="0"/>
              <a:t>Google Alertes</a:t>
            </a:r>
            <a:r>
              <a:rPr lang="fr-FR" dirty="0" smtClean="0"/>
              <a:t>.</a:t>
            </a:r>
          </a:p>
          <a:p>
            <a:pPr lvl="1"/>
            <a:r>
              <a:rPr lang="fr-FR" dirty="0" smtClean="0"/>
              <a:t>Dans la zone située en haut de la page, saisissez le sujet que vous souhaitez suivre.</a:t>
            </a:r>
          </a:p>
          <a:p>
            <a:pPr lvl="1"/>
            <a:r>
              <a:rPr lang="fr-FR" dirty="0" smtClean="0"/>
              <a:t>Pour modifier vos paramètres, cliquez sur Afficher les options. Vous pouvez modifier les paramètres suivants : ...</a:t>
            </a:r>
          </a:p>
          <a:p>
            <a:pPr lvl="1"/>
            <a:r>
              <a:rPr lang="fr-FR" dirty="0" smtClean="0"/>
              <a:t>Cliquez sur Créer l'</a:t>
            </a:r>
            <a:r>
              <a:rPr lang="fr-FR" b="1" dirty="0" smtClean="0"/>
              <a:t>alerte</a:t>
            </a:r>
            <a:r>
              <a:rPr lang="fr-FR" dirty="0" smtClean="0"/>
              <a:t>.</a:t>
            </a:r>
          </a:p>
          <a:p>
            <a:pPr lvl="1"/>
            <a:endParaRPr lang="fr-FR" dirty="0"/>
          </a:p>
        </p:txBody>
      </p:sp>
      <p:pic>
        <p:nvPicPr>
          <p:cNvPr id="2050" name="Picture 2"/>
          <p:cNvPicPr>
            <a:picLocks noChangeAspect="1" noChangeArrowheads="1"/>
          </p:cNvPicPr>
          <p:nvPr/>
        </p:nvPicPr>
        <p:blipFill>
          <a:blip r:embed="rId2"/>
          <a:srcRect l="29062" t="15833" r="30156" b="5000"/>
          <a:stretch>
            <a:fillRect/>
          </a:stretch>
        </p:blipFill>
        <p:spPr bwMode="auto">
          <a:xfrm>
            <a:off x="2285984" y="71390"/>
            <a:ext cx="6215106" cy="678661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checkerboard(across)">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3300" b="1" dirty="0" smtClean="0"/>
              <a:t>4 outils pour réaliser votre veille technologique</a:t>
            </a:r>
            <a:r>
              <a:rPr lang="fr-FR" b="1" dirty="0" smtClean="0"/>
              <a:t/>
            </a:r>
            <a:br>
              <a:rPr lang="fr-FR" b="1" dirty="0" smtClean="0"/>
            </a:br>
            <a:endParaRPr lang="fr-FR" dirty="0"/>
          </a:p>
        </p:txBody>
      </p:sp>
      <p:sp>
        <p:nvSpPr>
          <p:cNvPr id="3" name="Espace réservé du numéro de diapositive 2"/>
          <p:cNvSpPr>
            <a:spLocks noGrp="1"/>
          </p:cNvSpPr>
          <p:nvPr>
            <p:ph type="sldNum" sz="quarter" idx="12"/>
          </p:nvPr>
        </p:nvSpPr>
        <p:spPr/>
        <p:txBody>
          <a:bodyPr/>
          <a:lstStyle/>
          <a:p>
            <a:fld id="{C4948B90-C1E0-4C55-9C3F-5B87F560A34D}" type="slidenum">
              <a:rPr lang="fr-FR" smtClean="0"/>
              <a:pPr/>
              <a:t>23</a:t>
            </a:fld>
            <a:endParaRPr lang="fr-FR"/>
          </a:p>
        </p:txBody>
      </p:sp>
      <p:sp>
        <p:nvSpPr>
          <p:cNvPr id="4" name="Espace réservé du contenu 3"/>
          <p:cNvSpPr>
            <a:spLocks noGrp="1"/>
          </p:cNvSpPr>
          <p:nvPr>
            <p:ph sz="quarter" idx="1"/>
          </p:nvPr>
        </p:nvSpPr>
        <p:spPr/>
        <p:txBody>
          <a:bodyPr/>
          <a:lstStyle/>
          <a:p>
            <a:r>
              <a:rPr lang="fr-FR" b="1" u="sng" dirty="0" smtClean="0"/>
              <a:t>Feedly</a:t>
            </a:r>
          </a:p>
          <a:p>
            <a:pPr lvl="1"/>
            <a:r>
              <a:rPr lang="fr-FR" sz="2000" dirty="0" smtClean="0"/>
              <a:t>La plupart des blogs disposent d’un flux RSS. C’est pratique pour suivre l’actualité des médias, blogs et revues dédiés aux innovations technologiques de votre secteur d’activité. Pour compiler et classer ces flux, vous pouvez utiliser </a:t>
            </a:r>
            <a:r>
              <a:rPr lang="fr-FR" sz="2000" dirty="0" smtClean="0">
                <a:hlinkClick r:id="rId2"/>
              </a:rPr>
              <a:t>Feedly</a:t>
            </a:r>
            <a:endParaRPr lang="fr-FR" sz="2000" dirty="0"/>
          </a:p>
        </p:txBody>
      </p:sp>
      <p:pic>
        <p:nvPicPr>
          <p:cNvPr id="3074" name="Picture 2"/>
          <p:cNvPicPr>
            <a:picLocks noChangeAspect="1" noChangeArrowheads="1"/>
          </p:cNvPicPr>
          <p:nvPr/>
        </p:nvPicPr>
        <p:blipFill>
          <a:blip r:embed="rId3"/>
          <a:srcRect l="18281" t="12500" r="15625" b="5833"/>
          <a:stretch>
            <a:fillRect/>
          </a:stretch>
        </p:blipFill>
        <p:spPr bwMode="auto">
          <a:xfrm>
            <a:off x="1928794" y="2571744"/>
            <a:ext cx="4929222" cy="414340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checkerboard(across)">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3300" b="1" dirty="0" smtClean="0"/>
              <a:t>4 outils pour réaliser votre veille technologique</a:t>
            </a:r>
            <a:r>
              <a:rPr lang="fr-FR" b="1" dirty="0" smtClean="0"/>
              <a:t/>
            </a:r>
            <a:br>
              <a:rPr lang="fr-FR" b="1" dirty="0" smtClean="0"/>
            </a:br>
            <a:endParaRPr lang="fr-FR" dirty="0"/>
          </a:p>
        </p:txBody>
      </p:sp>
      <p:sp>
        <p:nvSpPr>
          <p:cNvPr id="3" name="Espace réservé du numéro de diapositive 2"/>
          <p:cNvSpPr>
            <a:spLocks noGrp="1"/>
          </p:cNvSpPr>
          <p:nvPr>
            <p:ph type="sldNum" sz="quarter" idx="12"/>
          </p:nvPr>
        </p:nvSpPr>
        <p:spPr/>
        <p:txBody>
          <a:bodyPr/>
          <a:lstStyle/>
          <a:p>
            <a:fld id="{C4948B90-C1E0-4C55-9C3F-5B87F560A34D}" type="slidenum">
              <a:rPr lang="fr-FR" smtClean="0"/>
              <a:pPr/>
              <a:t>24</a:t>
            </a:fld>
            <a:endParaRPr lang="fr-FR"/>
          </a:p>
        </p:txBody>
      </p:sp>
      <p:sp>
        <p:nvSpPr>
          <p:cNvPr id="6" name="Espace réservé du contenu 5"/>
          <p:cNvSpPr>
            <a:spLocks noGrp="1"/>
          </p:cNvSpPr>
          <p:nvPr>
            <p:ph sz="quarter" idx="1"/>
          </p:nvPr>
        </p:nvSpPr>
        <p:spPr/>
        <p:txBody>
          <a:bodyPr/>
          <a:lstStyle/>
          <a:p>
            <a:r>
              <a:rPr lang="fr-FR" dirty="0" err="1" smtClean="0">
                <a:hlinkClick r:id="rId2"/>
              </a:rPr>
              <a:t>Netvibes</a:t>
            </a:r>
            <a:r>
              <a:rPr lang="fr-FR" dirty="0" smtClean="0"/>
              <a:t> </a:t>
            </a:r>
          </a:p>
          <a:p>
            <a:pPr lvl="1"/>
            <a:r>
              <a:rPr lang="fr-FR" sz="2000" dirty="0" smtClean="0"/>
              <a:t>est également un </a:t>
            </a:r>
            <a:r>
              <a:rPr lang="fr-FR" sz="2000" dirty="0" err="1" smtClean="0"/>
              <a:t>agrégateur</a:t>
            </a:r>
            <a:r>
              <a:rPr lang="fr-FR" sz="2000" dirty="0" smtClean="0"/>
              <a:t> de flux RSS. Cependant, cet outil propose une fonctionnalité supplémentaire : l’ajout des réseaux sociaux. Par exemple, si vous suivez plusieurs influenceurs ou médias </a:t>
            </a:r>
            <a:r>
              <a:rPr lang="fr-FR" sz="2000" dirty="0" err="1" smtClean="0"/>
              <a:t>tech</a:t>
            </a:r>
            <a:r>
              <a:rPr lang="fr-FR" sz="2000" dirty="0" smtClean="0"/>
              <a:t> sur </a:t>
            </a:r>
            <a:r>
              <a:rPr lang="fr-FR" sz="2000" dirty="0" err="1" smtClean="0"/>
              <a:t>Twitter</a:t>
            </a:r>
            <a:r>
              <a:rPr lang="fr-FR" sz="2000" dirty="0" smtClean="0"/>
              <a:t>, vous pourrez ajouter leur flux dans le tableau de bord </a:t>
            </a:r>
            <a:r>
              <a:rPr lang="fr-FR" sz="2000" dirty="0" err="1" smtClean="0"/>
              <a:t>Netvibes</a:t>
            </a:r>
            <a:r>
              <a:rPr lang="fr-FR" sz="2000" dirty="0" smtClean="0"/>
              <a:t>. Inutile de vous connecter à différentes plateformes !</a:t>
            </a:r>
            <a:endParaRPr lang="fr-FR" sz="2000" dirty="0"/>
          </a:p>
        </p:txBody>
      </p:sp>
      <p:pic>
        <p:nvPicPr>
          <p:cNvPr id="7" name="Picture 2"/>
          <p:cNvPicPr>
            <a:picLocks noChangeAspect="1" noChangeArrowheads="1"/>
          </p:cNvPicPr>
          <p:nvPr/>
        </p:nvPicPr>
        <p:blipFill>
          <a:blip r:embed="rId3"/>
          <a:srcRect l="33272" t="10348" r="30882" b="30828"/>
          <a:stretch>
            <a:fillRect/>
          </a:stretch>
        </p:blipFill>
        <p:spPr bwMode="auto">
          <a:xfrm>
            <a:off x="2714612" y="3500438"/>
            <a:ext cx="4857784" cy="307183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3300" b="1" dirty="0" smtClean="0"/>
              <a:t>4 outils pour réaliser votre veille technologique</a:t>
            </a:r>
            <a:r>
              <a:rPr lang="fr-FR" b="1" dirty="0" smtClean="0"/>
              <a:t/>
            </a:r>
            <a:br>
              <a:rPr lang="fr-FR" b="1" dirty="0" smtClean="0"/>
            </a:br>
            <a:endParaRPr lang="fr-FR" dirty="0"/>
          </a:p>
        </p:txBody>
      </p:sp>
      <p:sp>
        <p:nvSpPr>
          <p:cNvPr id="3" name="Espace réservé du numéro de diapositive 2"/>
          <p:cNvSpPr>
            <a:spLocks noGrp="1"/>
          </p:cNvSpPr>
          <p:nvPr>
            <p:ph type="sldNum" sz="quarter" idx="12"/>
          </p:nvPr>
        </p:nvSpPr>
        <p:spPr/>
        <p:txBody>
          <a:bodyPr/>
          <a:lstStyle/>
          <a:p>
            <a:fld id="{C4948B90-C1E0-4C55-9C3F-5B87F560A34D}" type="slidenum">
              <a:rPr lang="fr-FR" smtClean="0"/>
              <a:pPr/>
              <a:t>25</a:t>
            </a:fld>
            <a:endParaRPr lang="fr-FR"/>
          </a:p>
        </p:txBody>
      </p:sp>
      <p:sp>
        <p:nvSpPr>
          <p:cNvPr id="4" name="Espace réservé du contenu 3"/>
          <p:cNvSpPr>
            <a:spLocks noGrp="1"/>
          </p:cNvSpPr>
          <p:nvPr>
            <p:ph sz="quarter" idx="1"/>
          </p:nvPr>
        </p:nvSpPr>
        <p:spPr/>
        <p:txBody>
          <a:bodyPr/>
          <a:lstStyle/>
          <a:p>
            <a:r>
              <a:rPr lang="fr-FR" dirty="0" err="1" smtClean="0">
                <a:hlinkClick r:id="rId2"/>
              </a:rPr>
              <a:t>Flipboard</a:t>
            </a:r>
            <a:r>
              <a:rPr lang="fr-FR" dirty="0" smtClean="0"/>
              <a:t> </a:t>
            </a:r>
          </a:p>
          <a:p>
            <a:pPr lvl="1"/>
            <a:r>
              <a:rPr lang="fr-FR" sz="2000" dirty="0" smtClean="0"/>
              <a:t>est un </a:t>
            </a:r>
            <a:r>
              <a:rPr lang="fr-FR" sz="2000" dirty="0" err="1" smtClean="0"/>
              <a:t>agrégateur</a:t>
            </a:r>
            <a:r>
              <a:rPr lang="fr-FR" sz="2000" dirty="0" smtClean="0"/>
              <a:t> d’actualités. Ici, vous choisissez un domaine spécifique, comme celui de la </a:t>
            </a:r>
            <a:r>
              <a:rPr lang="fr-FR" sz="2000" dirty="0" err="1" smtClean="0"/>
              <a:t>tech</a:t>
            </a:r>
            <a:r>
              <a:rPr lang="fr-FR" sz="2000" dirty="0" smtClean="0"/>
              <a:t> et des sciences, pour découvrir les contenus les plus populaires sur le sujet. Vous pouvez également suivre un média spécifique ou la curation proposée par certains utilisateurs.</a:t>
            </a:r>
            <a:endParaRPr lang="fr-FR" sz="2000" dirty="0"/>
          </a:p>
        </p:txBody>
      </p:sp>
      <p:pic>
        <p:nvPicPr>
          <p:cNvPr id="5122" name="Picture 2"/>
          <p:cNvPicPr>
            <a:picLocks noChangeAspect="1" noChangeArrowheads="1"/>
          </p:cNvPicPr>
          <p:nvPr/>
        </p:nvPicPr>
        <p:blipFill>
          <a:blip r:embed="rId3"/>
          <a:srcRect l="9375" t="25000" r="10000" b="5000"/>
          <a:stretch>
            <a:fillRect/>
          </a:stretch>
        </p:blipFill>
        <p:spPr bwMode="auto">
          <a:xfrm>
            <a:off x="2071670" y="1928802"/>
            <a:ext cx="5429288" cy="457203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checkerboard(across)">
                                      <p:cBhvr>
                                        <p:cTn id="7"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85720" y="2857496"/>
            <a:ext cx="8401080" cy="1143000"/>
          </a:xfrm>
        </p:spPr>
        <p:style>
          <a:lnRef idx="1">
            <a:schemeClr val="dk1"/>
          </a:lnRef>
          <a:fillRef idx="2">
            <a:schemeClr val="dk1"/>
          </a:fillRef>
          <a:effectRef idx="1">
            <a:schemeClr val="dk1"/>
          </a:effectRef>
          <a:fontRef idx="minor">
            <a:schemeClr val="dk1"/>
          </a:fontRef>
        </p:style>
        <p:txBody>
          <a:bodyPr>
            <a:normAutofit/>
          </a:bodyPr>
          <a:lstStyle/>
          <a:p>
            <a:pPr algn="ctr"/>
            <a:r>
              <a:rPr lang="fr-FR" dirty="0" smtClean="0"/>
              <a:t>Veille technologique classer par domaine</a:t>
            </a:r>
            <a:endParaRPr lang="fr-FR" dirty="0"/>
          </a:p>
        </p:txBody>
      </p:sp>
      <p:sp>
        <p:nvSpPr>
          <p:cNvPr id="3" name="Espace réservé du numéro de diapositive 2"/>
          <p:cNvSpPr>
            <a:spLocks noGrp="1"/>
          </p:cNvSpPr>
          <p:nvPr>
            <p:ph type="sldNum" sz="quarter" idx="12"/>
          </p:nvPr>
        </p:nvSpPr>
        <p:spPr/>
        <p:txBody>
          <a:bodyPr/>
          <a:lstStyle/>
          <a:p>
            <a:fld id="{C4948B90-C1E0-4C55-9C3F-5B87F560A34D}" type="slidenum">
              <a:rPr lang="fr-FR" smtClean="0"/>
              <a:pPr/>
              <a:t>26</a:t>
            </a:fld>
            <a:endParaRPr lang="fr-F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Application web</a:t>
            </a:r>
            <a:endParaRPr lang="fr-FR" dirty="0"/>
          </a:p>
        </p:txBody>
      </p:sp>
      <p:sp>
        <p:nvSpPr>
          <p:cNvPr id="3" name="Espace réservé du numéro de diapositive 2"/>
          <p:cNvSpPr>
            <a:spLocks noGrp="1"/>
          </p:cNvSpPr>
          <p:nvPr>
            <p:ph type="sldNum" sz="quarter" idx="12"/>
          </p:nvPr>
        </p:nvSpPr>
        <p:spPr/>
        <p:txBody>
          <a:bodyPr/>
          <a:lstStyle/>
          <a:p>
            <a:fld id="{C4948B90-C1E0-4C55-9C3F-5B87F560A34D}" type="slidenum">
              <a:rPr lang="fr-FR" smtClean="0"/>
              <a:pPr/>
              <a:t>27</a:t>
            </a:fld>
            <a:endParaRPr lang="fr-FR"/>
          </a:p>
        </p:txBody>
      </p:sp>
      <p:sp>
        <p:nvSpPr>
          <p:cNvPr id="4" name="Espace réservé du contenu 3"/>
          <p:cNvSpPr>
            <a:spLocks noGrp="1"/>
          </p:cNvSpPr>
          <p:nvPr>
            <p:ph sz="quarter" idx="1"/>
          </p:nvPr>
        </p:nvSpPr>
        <p:spPr/>
        <p:txBody>
          <a:bodyPr>
            <a:normAutofit/>
          </a:bodyPr>
          <a:lstStyle/>
          <a:p>
            <a:endParaRPr lang="fr-FR" sz="2000" b="1" u="sng" dirty="0" smtClean="0"/>
          </a:p>
          <a:p>
            <a:r>
              <a:rPr lang="fr-FR" sz="2000" b="1" u="sng" dirty="0" smtClean="0"/>
              <a:t>Quelle technologie pour application web ?</a:t>
            </a:r>
          </a:p>
          <a:p>
            <a:pPr lvl="1"/>
            <a:endParaRPr lang="fr-FR" sz="2000" b="1" dirty="0" smtClean="0"/>
          </a:p>
          <a:p>
            <a:pPr lvl="1"/>
            <a:endParaRPr lang="fr-FR" sz="2000" b="1" dirty="0" smtClean="0"/>
          </a:p>
          <a:p>
            <a:pPr lvl="1"/>
            <a:endParaRPr lang="fr-FR" sz="2000" b="1" dirty="0" smtClean="0"/>
          </a:p>
          <a:p>
            <a:pPr lvl="1"/>
            <a:r>
              <a:rPr lang="fr-FR" sz="2000" b="1" dirty="0" smtClean="0"/>
              <a:t>Pour</a:t>
            </a:r>
            <a:r>
              <a:rPr lang="fr-FR" sz="2000" dirty="0" smtClean="0"/>
              <a:t> les projets </a:t>
            </a:r>
            <a:r>
              <a:rPr lang="fr-FR" sz="2000" b="1" dirty="0" smtClean="0"/>
              <a:t>Web</a:t>
            </a:r>
            <a:r>
              <a:rPr lang="fr-FR" sz="2000" dirty="0" smtClean="0"/>
              <a:t>, trois langages </a:t>
            </a:r>
            <a:r>
              <a:rPr lang="fr-FR" sz="2000" b="1" dirty="0" smtClean="0"/>
              <a:t>de</a:t>
            </a:r>
            <a:r>
              <a:rPr lang="fr-FR" sz="2000" dirty="0" smtClean="0"/>
              <a:t> développement tiennent l'essentiel du marché : PHP, Java et . NET. D'autres langages, comme Python ou Ruby peuvent se révéler intéressants. . NET est un choix qui s'inscrit dans une démarche d'éditeur.</a:t>
            </a:r>
          </a:p>
          <a:p>
            <a:pPr lvl="1"/>
            <a:endParaRPr lang="fr-FR" sz="2000" u="sng" dirty="0" smtClean="0"/>
          </a:p>
          <a:p>
            <a:pPr lvl="2"/>
            <a:endParaRPr lang="fr-FR"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Application web </a:t>
            </a:r>
            <a:endParaRPr lang="fr-FR" dirty="0"/>
          </a:p>
        </p:txBody>
      </p:sp>
      <p:sp>
        <p:nvSpPr>
          <p:cNvPr id="3" name="Espace réservé du numéro de diapositive 2"/>
          <p:cNvSpPr>
            <a:spLocks noGrp="1"/>
          </p:cNvSpPr>
          <p:nvPr>
            <p:ph type="sldNum" sz="quarter" idx="12"/>
          </p:nvPr>
        </p:nvSpPr>
        <p:spPr/>
        <p:txBody>
          <a:bodyPr/>
          <a:lstStyle/>
          <a:p>
            <a:fld id="{C4948B90-C1E0-4C55-9C3F-5B87F560A34D}" type="slidenum">
              <a:rPr lang="fr-FR" smtClean="0"/>
              <a:pPr/>
              <a:t>28</a:t>
            </a:fld>
            <a:endParaRPr lang="fr-FR"/>
          </a:p>
        </p:txBody>
      </p:sp>
      <p:sp>
        <p:nvSpPr>
          <p:cNvPr id="4" name="Espace réservé du contenu 3"/>
          <p:cNvSpPr>
            <a:spLocks noGrp="1"/>
          </p:cNvSpPr>
          <p:nvPr>
            <p:ph sz="quarter" idx="1"/>
          </p:nvPr>
        </p:nvSpPr>
        <p:spPr>
          <a:xfrm>
            <a:off x="914400" y="1447800"/>
            <a:ext cx="7772400" cy="5053034"/>
          </a:xfrm>
        </p:spPr>
        <p:txBody>
          <a:bodyPr>
            <a:normAutofit lnSpcReduction="10000"/>
          </a:bodyPr>
          <a:lstStyle/>
          <a:p>
            <a:pPr marL="274320" lvl="1" indent="-274320">
              <a:spcBef>
                <a:spcPts val="580"/>
              </a:spcBef>
              <a:buClr>
                <a:schemeClr val="accent1"/>
              </a:buClr>
            </a:pPr>
            <a:endParaRPr lang="fr-FR" b="1" u="sng" dirty="0" smtClean="0"/>
          </a:p>
          <a:p>
            <a:pPr marL="274320" lvl="1" indent="-274320">
              <a:spcBef>
                <a:spcPts val="580"/>
              </a:spcBef>
              <a:buClr>
                <a:schemeClr val="accent1"/>
              </a:buClr>
            </a:pPr>
            <a:r>
              <a:rPr lang="fr-FR" b="1" u="sng" dirty="0" smtClean="0"/>
              <a:t>Notifications push</a:t>
            </a:r>
          </a:p>
          <a:p>
            <a:pPr marL="548640" lvl="2" indent="-274320">
              <a:spcBef>
                <a:spcPts val="580"/>
              </a:spcBef>
              <a:buClr>
                <a:schemeClr val="accent1"/>
              </a:buClr>
            </a:pPr>
            <a:r>
              <a:rPr lang="fr-FR" dirty="0" smtClean="0"/>
              <a:t>Combien d'entre vous ont été témoins d'une notification après avoir visité un site web ou une application mobile ?</a:t>
            </a:r>
            <a:endParaRPr lang="fr-FR" b="1" u="sng" dirty="0" smtClean="0"/>
          </a:p>
          <a:p>
            <a:pPr marL="274320" lvl="1" indent="-274320">
              <a:spcBef>
                <a:spcPts val="580"/>
              </a:spcBef>
              <a:buClr>
                <a:schemeClr val="accent1"/>
              </a:buClr>
            </a:pPr>
            <a:r>
              <a:rPr lang="fr-FR" b="1" dirty="0" err="1" smtClean="0"/>
              <a:t>chatbots</a:t>
            </a:r>
            <a:r>
              <a:rPr lang="fr-FR" b="1" dirty="0" smtClean="0"/>
              <a:t>, un outil de communication essentiel </a:t>
            </a:r>
          </a:p>
          <a:p>
            <a:pPr lvl="1"/>
            <a:r>
              <a:rPr lang="fr-FR" dirty="0" smtClean="0"/>
              <a:t>Avez-vous déjà vu un site web qui vous propose un système de conversation en direct ? Cela montre la puissance et la croissance des </a:t>
            </a:r>
            <a:r>
              <a:rPr lang="fr-FR" dirty="0" err="1" smtClean="0"/>
              <a:t>chatbots</a:t>
            </a:r>
            <a:r>
              <a:rPr lang="fr-FR" dirty="0" smtClean="0"/>
              <a:t> alimentés par l'Intelligence Artificielle en ligne.</a:t>
            </a:r>
          </a:p>
          <a:p>
            <a:pPr marL="274320" lvl="1" indent="-274320">
              <a:spcBef>
                <a:spcPts val="580"/>
              </a:spcBef>
              <a:buClr>
                <a:schemeClr val="accent1"/>
              </a:buClr>
            </a:pPr>
            <a:endParaRPr lang="fr-FR" b="1" dirty="0" smtClean="0"/>
          </a:p>
          <a:p>
            <a:pPr marL="274320" lvl="1" indent="-274320">
              <a:spcBef>
                <a:spcPts val="580"/>
              </a:spcBef>
              <a:buClr>
                <a:schemeClr val="accent1"/>
              </a:buClr>
            </a:pPr>
            <a:r>
              <a:rPr lang="fr-FR" b="1" dirty="0" smtClean="0"/>
              <a:t>les applications Web progressives (PWA) </a:t>
            </a:r>
          </a:p>
          <a:p>
            <a:pPr marL="548640" lvl="2" indent="-274320">
              <a:spcBef>
                <a:spcPts val="580"/>
              </a:spcBef>
              <a:buClr>
                <a:schemeClr val="accent1"/>
              </a:buClr>
            </a:pPr>
            <a:r>
              <a:rPr lang="fr-FR" dirty="0" smtClean="0"/>
              <a:t>Les applications Web progressives (PWA) font partie des dernières tendances en matière de développement de sites web, développées à l’aide de technologies web standard telles que HTML et JavaScript. </a:t>
            </a:r>
            <a:endParaRPr lang="fr-FR" b="1" dirty="0" smtClean="0"/>
          </a:p>
          <a:p>
            <a:pPr marL="274320" lvl="1" indent="-274320">
              <a:spcBef>
                <a:spcPts val="580"/>
              </a:spcBef>
              <a:buClr>
                <a:schemeClr val="accent1"/>
              </a:buClr>
            </a:pPr>
            <a:endParaRPr lang="fr-FR" b="1" u="sng" dirty="0" smtClean="0"/>
          </a:p>
          <a:p>
            <a:pPr lvl="1"/>
            <a:endParaRPr lang="fr-FR"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Application web </a:t>
            </a:r>
            <a:endParaRPr lang="fr-FR" dirty="0"/>
          </a:p>
        </p:txBody>
      </p:sp>
      <p:sp>
        <p:nvSpPr>
          <p:cNvPr id="3" name="Espace réservé du numéro de diapositive 2"/>
          <p:cNvSpPr>
            <a:spLocks noGrp="1"/>
          </p:cNvSpPr>
          <p:nvPr>
            <p:ph type="sldNum" sz="quarter" idx="12"/>
          </p:nvPr>
        </p:nvSpPr>
        <p:spPr/>
        <p:txBody>
          <a:bodyPr/>
          <a:lstStyle/>
          <a:p>
            <a:fld id="{C4948B90-C1E0-4C55-9C3F-5B87F560A34D}" type="slidenum">
              <a:rPr lang="fr-FR" smtClean="0"/>
              <a:pPr/>
              <a:t>29</a:t>
            </a:fld>
            <a:endParaRPr lang="fr-FR"/>
          </a:p>
        </p:txBody>
      </p:sp>
      <p:sp>
        <p:nvSpPr>
          <p:cNvPr id="4" name="Espace réservé du contenu 3"/>
          <p:cNvSpPr>
            <a:spLocks noGrp="1"/>
          </p:cNvSpPr>
          <p:nvPr>
            <p:ph sz="quarter" idx="1"/>
          </p:nvPr>
        </p:nvSpPr>
        <p:spPr/>
        <p:txBody>
          <a:bodyPr/>
          <a:lstStyle/>
          <a:p>
            <a:pPr marL="274320" lvl="1" indent="-274320">
              <a:spcBef>
                <a:spcPts val="580"/>
              </a:spcBef>
              <a:buClr>
                <a:schemeClr val="accent1"/>
              </a:buClr>
            </a:pPr>
            <a:endParaRPr lang="fr-FR" b="1" dirty="0" smtClean="0"/>
          </a:p>
          <a:p>
            <a:pPr marL="274320" lvl="1" indent="-274320">
              <a:spcBef>
                <a:spcPts val="580"/>
              </a:spcBef>
              <a:buClr>
                <a:schemeClr val="accent1"/>
              </a:buClr>
            </a:pPr>
            <a:r>
              <a:rPr lang="fr-FR" b="1" dirty="0" smtClean="0"/>
              <a:t>les pages mobiles accélérées (AMP) </a:t>
            </a:r>
          </a:p>
          <a:p>
            <a:pPr marL="548640" lvl="2" indent="-274320">
              <a:spcBef>
                <a:spcPts val="580"/>
              </a:spcBef>
              <a:buClr>
                <a:schemeClr val="accent1"/>
              </a:buClr>
            </a:pPr>
            <a:r>
              <a:rPr lang="fr-FR" dirty="0" smtClean="0"/>
              <a:t>une page web adaptée aux mobiles, conçue pour être chargée instantanément</a:t>
            </a:r>
            <a:endParaRPr lang="fr-FR" b="1" dirty="0" smtClean="0"/>
          </a:p>
          <a:p>
            <a:pPr marL="274320" lvl="1" indent="-274320">
              <a:spcBef>
                <a:spcPts val="580"/>
              </a:spcBef>
              <a:buClr>
                <a:schemeClr val="accent1"/>
              </a:buClr>
            </a:pPr>
            <a:r>
              <a:rPr lang="en-US" b="1" dirty="0" smtClean="0"/>
              <a:t>drag-and-drop website builder </a:t>
            </a:r>
            <a:r>
              <a:rPr lang="en-US" b="1" dirty="0" err="1" smtClean="0"/>
              <a:t>ou</a:t>
            </a:r>
            <a:r>
              <a:rPr lang="en-US" b="1" dirty="0" smtClean="0"/>
              <a:t> le no-code development </a:t>
            </a:r>
          </a:p>
          <a:p>
            <a:pPr marL="548640" lvl="2" indent="-274320">
              <a:spcBef>
                <a:spcPts val="580"/>
              </a:spcBef>
              <a:buClr>
                <a:schemeClr val="accent1"/>
              </a:buClr>
            </a:pPr>
            <a:r>
              <a:rPr lang="fr-FR" dirty="0" smtClean="0"/>
              <a:t>L’idée est que n’importe qui peut créer des sites en ligne (e-commerce, site vitrine, blog,…) à l’aide de ces éditeurs par le drag-and-drop ou </a:t>
            </a:r>
            <a:r>
              <a:rPr lang="fr-FR" dirty="0" err="1" smtClean="0"/>
              <a:t>low</a:t>
            </a:r>
            <a:r>
              <a:rPr lang="fr-FR" dirty="0" smtClean="0"/>
              <a:t>-code, sans qu’aucune expérience en programmation ne soit requise.</a:t>
            </a:r>
            <a:endParaRPr lang="en-US" b="1" dirty="0" smtClean="0"/>
          </a:p>
          <a:p>
            <a:pPr marL="274320" lvl="1" indent="-274320">
              <a:spcBef>
                <a:spcPts val="580"/>
              </a:spcBef>
              <a:buClr>
                <a:schemeClr val="accent1"/>
              </a:buClr>
            </a:pPr>
            <a:r>
              <a:rPr lang="fr-FR" b="1" dirty="0" smtClean="0"/>
              <a:t>la technologie </a:t>
            </a:r>
            <a:r>
              <a:rPr lang="fr-FR" b="1" dirty="0" err="1" smtClean="0"/>
              <a:t>blockchain</a:t>
            </a:r>
            <a:r>
              <a:rPr lang="fr-FR" b="1" dirty="0" smtClean="0"/>
              <a:t> </a:t>
            </a:r>
          </a:p>
          <a:p>
            <a:pPr marL="548640" lvl="2" indent="-274320">
              <a:spcBef>
                <a:spcPts val="580"/>
              </a:spcBef>
              <a:buClr>
                <a:schemeClr val="accent1"/>
              </a:buClr>
            </a:pPr>
            <a:r>
              <a:rPr lang="fr-FR" dirty="0" err="1" smtClean="0"/>
              <a:t>Blockchain</a:t>
            </a:r>
            <a:r>
              <a:rPr lang="fr-FR" dirty="0" smtClean="0"/>
              <a:t> est un système de stockage de base de données crypté.</a:t>
            </a:r>
            <a:endParaRPr lang="fr-FR" b="1" dirty="0" smtClean="0"/>
          </a:p>
          <a:p>
            <a:endParaRPr lang="fr-FR"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57224" y="2285992"/>
            <a:ext cx="7772400" cy="1714512"/>
          </a:xfrm>
        </p:spPr>
        <p:style>
          <a:lnRef idx="2">
            <a:schemeClr val="accent1"/>
          </a:lnRef>
          <a:fillRef idx="1">
            <a:schemeClr val="lt1"/>
          </a:fillRef>
          <a:effectRef idx="0">
            <a:schemeClr val="accent1"/>
          </a:effectRef>
          <a:fontRef idx="minor">
            <a:schemeClr val="dk1"/>
          </a:fontRef>
        </p:style>
        <p:txBody>
          <a:bodyPr>
            <a:normAutofit fontScale="90000"/>
          </a:bodyPr>
          <a:lstStyle/>
          <a:p>
            <a:pPr algn="ctr"/>
            <a:r>
              <a:rPr lang="fr-FR" sz="3400" b="1" dirty="0" smtClean="0"/>
              <a:t/>
            </a:r>
            <a:br>
              <a:rPr lang="fr-FR" sz="3400" b="1" dirty="0" smtClean="0"/>
            </a:br>
            <a:r>
              <a:rPr lang="fr-FR" sz="3400" b="1" dirty="0" smtClean="0"/>
              <a:t/>
            </a:r>
            <a:br>
              <a:rPr lang="fr-FR" sz="3400" b="1" dirty="0" smtClean="0"/>
            </a:br>
            <a:r>
              <a:rPr lang="fr-FR" sz="3400" b="1" dirty="0" smtClean="0"/>
              <a:t/>
            </a:r>
            <a:br>
              <a:rPr lang="fr-FR" sz="3400" b="1" dirty="0" smtClean="0"/>
            </a:br>
            <a:r>
              <a:rPr lang="fr-FR" sz="3400" b="1" dirty="0" smtClean="0"/>
              <a:t/>
            </a:r>
            <a:br>
              <a:rPr lang="fr-FR" sz="3400" b="1" dirty="0" smtClean="0"/>
            </a:br>
            <a:r>
              <a:rPr lang="fr-FR" sz="3400" b="1" dirty="0" smtClean="0"/>
              <a:t/>
            </a:r>
            <a:br>
              <a:rPr lang="fr-FR" sz="3400" b="1" dirty="0" smtClean="0"/>
            </a:br>
            <a:r>
              <a:rPr lang="fr-FR" sz="3400" b="1" dirty="0" smtClean="0"/>
              <a:t>Chapitre 1: </a:t>
            </a:r>
            <a:br>
              <a:rPr lang="fr-FR" sz="3400" b="1" dirty="0" smtClean="0"/>
            </a:br>
            <a:r>
              <a:rPr lang="fr-FR" sz="3400" b="1" dirty="0" smtClean="0"/>
              <a:t/>
            </a:r>
            <a:br>
              <a:rPr lang="fr-FR" sz="3400" b="1" dirty="0" smtClean="0"/>
            </a:br>
            <a:r>
              <a:rPr lang="fr-FR" sz="3400" b="1" dirty="0" smtClean="0"/>
              <a:t>Introduction générale au TIC</a:t>
            </a:r>
            <a:endParaRPr lang="fr-FR" sz="3400" b="1" dirty="0"/>
          </a:p>
        </p:txBody>
      </p:sp>
      <p:sp>
        <p:nvSpPr>
          <p:cNvPr id="3" name="Espace réservé du numéro de diapositive 2"/>
          <p:cNvSpPr>
            <a:spLocks noGrp="1"/>
          </p:cNvSpPr>
          <p:nvPr>
            <p:ph type="sldNum" sz="quarter" idx="12"/>
          </p:nvPr>
        </p:nvSpPr>
        <p:spPr/>
        <p:txBody>
          <a:bodyPr/>
          <a:lstStyle/>
          <a:p>
            <a:fld id="{C4948B90-C1E0-4C55-9C3F-5B87F560A34D}" type="slidenum">
              <a:rPr lang="fr-FR" smtClean="0"/>
              <a:pPr/>
              <a:t>3</a:t>
            </a:fld>
            <a:endParaRPr lang="fr-F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Réseaux informatiques</a:t>
            </a:r>
            <a:endParaRPr lang="fr-FR" dirty="0"/>
          </a:p>
        </p:txBody>
      </p:sp>
      <p:sp>
        <p:nvSpPr>
          <p:cNvPr id="3" name="Espace réservé du numéro de diapositive 2"/>
          <p:cNvSpPr>
            <a:spLocks noGrp="1"/>
          </p:cNvSpPr>
          <p:nvPr>
            <p:ph type="sldNum" sz="quarter" idx="12"/>
          </p:nvPr>
        </p:nvSpPr>
        <p:spPr/>
        <p:txBody>
          <a:bodyPr/>
          <a:lstStyle/>
          <a:p>
            <a:fld id="{C4948B90-C1E0-4C55-9C3F-5B87F560A34D}" type="slidenum">
              <a:rPr lang="fr-FR" smtClean="0"/>
              <a:pPr/>
              <a:t>30</a:t>
            </a:fld>
            <a:endParaRPr lang="fr-FR"/>
          </a:p>
        </p:txBody>
      </p:sp>
      <p:sp>
        <p:nvSpPr>
          <p:cNvPr id="4" name="Espace réservé du contenu 3"/>
          <p:cNvSpPr>
            <a:spLocks noGrp="1"/>
          </p:cNvSpPr>
          <p:nvPr>
            <p:ph sz="quarter" idx="1"/>
          </p:nvPr>
        </p:nvSpPr>
        <p:spPr/>
        <p:txBody>
          <a:bodyPr>
            <a:normAutofit/>
          </a:bodyPr>
          <a:lstStyle/>
          <a:p>
            <a:endParaRPr lang="fr-FR" sz="2000" b="1" u="sng" dirty="0" smtClean="0"/>
          </a:p>
          <a:p>
            <a:r>
              <a:rPr lang="fr-FR" sz="2000" b="1" u="sng" dirty="0" smtClean="0"/>
              <a:t>Quelle outils technologies pour </a:t>
            </a:r>
            <a:r>
              <a:rPr lang="fr-FR" sz="2000" b="1" u="sng" dirty="0" err="1" smtClean="0"/>
              <a:t>reseau</a:t>
            </a:r>
            <a:r>
              <a:rPr lang="fr-FR" sz="2000" b="1" u="sng" dirty="0" smtClean="0"/>
              <a:t> informatique?</a:t>
            </a:r>
          </a:p>
          <a:p>
            <a:pPr lvl="1"/>
            <a:endParaRPr lang="fr-FR" sz="2000" b="1" dirty="0" smtClean="0"/>
          </a:p>
          <a:p>
            <a:pPr lvl="1"/>
            <a:endParaRPr lang="fr-FR" sz="2000" b="1" dirty="0" smtClean="0"/>
          </a:p>
          <a:p>
            <a:pPr lvl="1"/>
            <a:endParaRPr lang="fr-FR" sz="2000" b="1" dirty="0" smtClean="0"/>
          </a:p>
          <a:p>
            <a:pPr lvl="1"/>
            <a:r>
              <a:rPr lang="fr-FR" sz="2000" b="1" dirty="0" smtClean="0"/>
              <a:t>Pour</a:t>
            </a:r>
            <a:r>
              <a:rPr lang="fr-FR" sz="2000" dirty="0" smtClean="0"/>
              <a:t> les projets </a:t>
            </a:r>
            <a:r>
              <a:rPr lang="fr-FR" sz="2000" b="1" dirty="0" smtClean="0"/>
              <a:t>Web</a:t>
            </a:r>
            <a:r>
              <a:rPr lang="fr-FR" sz="2000" dirty="0" smtClean="0"/>
              <a:t>, trois langages </a:t>
            </a:r>
            <a:r>
              <a:rPr lang="fr-FR" sz="2000" b="1" dirty="0" smtClean="0"/>
              <a:t>de</a:t>
            </a:r>
            <a:r>
              <a:rPr lang="fr-FR" sz="2000" dirty="0" smtClean="0"/>
              <a:t> développement tiennent l'essentiel du marché : PHP, Java et . NET. D'autres langages, comme Python ou Ruby peuvent se révéler intéressants. . NET est un choix qui s'inscrit dans une démarche d'éditeur.</a:t>
            </a:r>
          </a:p>
          <a:p>
            <a:pPr lvl="1"/>
            <a:endParaRPr lang="fr-FR" sz="2000" u="sng" dirty="0" smtClean="0"/>
          </a:p>
          <a:p>
            <a:pPr lvl="2"/>
            <a:endParaRPr lang="fr-FR"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14348" y="714356"/>
            <a:ext cx="7772400" cy="725470"/>
          </a:xfrm>
        </p:spPr>
        <p:txBody>
          <a:bodyPr>
            <a:normAutofit fontScale="90000"/>
          </a:bodyPr>
          <a:lstStyle/>
          <a:p>
            <a:r>
              <a:rPr lang="fr-FR" sz="3300" b="1" dirty="0" smtClean="0"/>
              <a:t>Meilleurs outils de supervision du réseau</a:t>
            </a:r>
            <a:r>
              <a:rPr lang="fr-FR" dirty="0" smtClean="0"/>
              <a:t/>
            </a:r>
            <a:br>
              <a:rPr lang="fr-FR" dirty="0" smtClean="0"/>
            </a:br>
            <a:endParaRPr lang="fr-FR" dirty="0"/>
          </a:p>
        </p:txBody>
      </p:sp>
      <p:sp>
        <p:nvSpPr>
          <p:cNvPr id="3" name="Espace réservé du numéro de diapositive 2"/>
          <p:cNvSpPr>
            <a:spLocks noGrp="1"/>
          </p:cNvSpPr>
          <p:nvPr>
            <p:ph type="sldNum" sz="quarter" idx="12"/>
          </p:nvPr>
        </p:nvSpPr>
        <p:spPr/>
        <p:txBody>
          <a:bodyPr/>
          <a:lstStyle/>
          <a:p>
            <a:fld id="{C4948B90-C1E0-4C55-9C3F-5B87F560A34D}" type="slidenum">
              <a:rPr lang="fr-FR" smtClean="0"/>
              <a:pPr/>
              <a:t>31</a:t>
            </a:fld>
            <a:endParaRPr lang="fr-FR"/>
          </a:p>
        </p:txBody>
      </p:sp>
      <p:sp>
        <p:nvSpPr>
          <p:cNvPr id="4" name="Espace réservé du contenu 3"/>
          <p:cNvSpPr>
            <a:spLocks noGrp="1"/>
          </p:cNvSpPr>
          <p:nvPr>
            <p:ph sz="quarter" idx="1"/>
          </p:nvPr>
        </p:nvSpPr>
        <p:spPr>
          <a:xfrm>
            <a:off x="914400" y="1071546"/>
            <a:ext cx="7772400" cy="5786454"/>
          </a:xfrm>
        </p:spPr>
        <p:txBody>
          <a:bodyPr>
            <a:normAutofit fontScale="85000" lnSpcReduction="20000"/>
          </a:bodyPr>
          <a:lstStyle/>
          <a:p>
            <a:endParaRPr lang="fr-FR" b="1" dirty="0" smtClean="0"/>
          </a:p>
          <a:p>
            <a:r>
              <a:rPr lang="fr-FR" b="1" dirty="0" err="1" smtClean="0"/>
              <a:t>Nagios</a:t>
            </a:r>
            <a:r>
              <a:rPr lang="fr-FR" b="1" dirty="0" smtClean="0"/>
              <a:t> XI :</a:t>
            </a:r>
          </a:p>
          <a:p>
            <a:pPr lvl="1"/>
            <a:r>
              <a:rPr lang="fr-FR" sz="1700" dirty="0" err="1" smtClean="0">
                <a:hlinkClick r:id="rId2"/>
              </a:rPr>
              <a:t>Nagios</a:t>
            </a:r>
            <a:r>
              <a:rPr lang="fr-FR" sz="1700" dirty="0" smtClean="0">
                <a:hlinkClick r:id="rId2"/>
              </a:rPr>
              <a:t> XI</a:t>
            </a:r>
            <a:r>
              <a:rPr lang="fr-FR" sz="1700" dirty="0" smtClean="0"/>
              <a:t> s'adresse à un large public, des indépendants, des PME (petites et moyennes entreprises) aux grandes entreprises.</a:t>
            </a:r>
          </a:p>
          <a:p>
            <a:pPr lvl="1"/>
            <a:endParaRPr lang="fr-FR" sz="1700" b="1" dirty="0" smtClean="0"/>
          </a:p>
          <a:p>
            <a:r>
              <a:rPr lang="fr-FR" b="1" dirty="0" err="1" smtClean="0"/>
              <a:t>Zabbix</a:t>
            </a:r>
            <a:endParaRPr lang="fr-FR" b="1" dirty="0" smtClean="0"/>
          </a:p>
          <a:p>
            <a:pPr lvl="1"/>
            <a:r>
              <a:rPr lang="fr-FR" dirty="0" err="1" smtClean="0">
                <a:hlinkClick r:id="rId2"/>
              </a:rPr>
              <a:t>Zabbix</a:t>
            </a:r>
            <a:r>
              <a:rPr lang="fr-FR" dirty="0" smtClean="0"/>
              <a:t> est un outil de surveillance des sources exposées. Il est populaire pour sa convivialité et son interface utilisateur graphique Web entièrement configurable.</a:t>
            </a:r>
          </a:p>
          <a:p>
            <a:pPr lvl="1"/>
            <a:endParaRPr lang="fr-FR" b="1" dirty="0" smtClean="0"/>
          </a:p>
          <a:p>
            <a:r>
              <a:rPr lang="fr-FR" b="1" dirty="0" err="1" smtClean="0">
                <a:hlinkClick r:id="rId3"/>
              </a:rPr>
              <a:t>Cacti</a:t>
            </a:r>
            <a:endParaRPr lang="fr-FR" b="1" dirty="0" smtClean="0"/>
          </a:p>
          <a:p>
            <a:pPr marL="548640" lvl="2" indent="-274320">
              <a:spcBef>
                <a:spcPts val="580"/>
              </a:spcBef>
              <a:buClr>
                <a:schemeClr val="accent1"/>
              </a:buClr>
            </a:pPr>
            <a:r>
              <a:rPr lang="fr-FR" dirty="0" err="1" smtClean="0"/>
              <a:t>Cacti</a:t>
            </a:r>
            <a:r>
              <a:rPr lang="fr-FR" dirty="0" smtClean="0"/>
              <a:t> est un logiciel open source de surveillance du réseau particulièrement apprécié. Précieux pour l’infrastructure informatique, il se concentre sur la représentation graphique du réseau. </a:t>
            </a:r>
          </a:p>
          <a:p>
            <a:endParaRPr lang="fr-FR" b="1" dirty="0" smtClean="0"/>
          </a:p>
          <a:p>
            <a:r>
              <a:rPr lang="fr-FR" b="1" dirty="0" err="1" smtClean="0">
                <a:hlinkClick r:id="rId4"/>
              </a:rPr>
              <a:t>Icinga</a:t>
            </a:r>
            <a:endParaRPr lang="fr-FR" b="1" dirty="0" smtClean="0"/>
          </a:p>
          <a:p>
            <a:pPr lvl="1"/>
            <a:r>
              <a:rPr lang="fr-FR" dirty="0" err="1" smtClean="0"/>
              <a:t>Icinga</a:t>
            </a:r>
            <a:r>
              <a:rPr lang="fr-FR" dirty="0" smtClean="0"/>
              <a:t> est un autre excellent outil open source de surveillance du réseau. </a:t>
            </a:r>
            <a:r>
              <a:rPr lang="fr-FR" dirty="0" err="1" smtClean="0"/>
              <a:t>Icinga</a:t>
            </a:r>
            <a:r>
              <a:rPr lang="fr-FR" dirty="0" smtClean="0"/>
              <a:t> était à l’origine une branche du système de surveillance </a:t>
            </a:r>
            <a:r>
              <a:rPr lang="fr-FR" dirty="0" err="1" smtClean="0"/>
              <a:t>Nagios</a:t>
            </a:r>
            <a:r>
              <a:rPr lang="fr-FR" dirty="0" smtClean="0"/>
              <a:t>, avant d’être réécrit récemment pour devenir une solution autonome appelée </a:t>
            </a:r>
            <a:r>
              <a:rPr lang="fr-FR" dirty="0" err="1" smtClean="0"/>
              <a:t>Icinga</a:t>
            </a:r>
            <a:r>
              <a:rPr lang="fr-FR" dirty="0" smtClean="0"/>
              <a:t> 2</a:t>
            </a:r>
            <a:endParaRPr lang="fr-FR" b="1" dirty="0" smtClean="0"/>
          </a:p>
          <a:p>
            <a:endParaRPr lang="fr-FR" b="1" dirty="0" smtClean="0"/>
          </a:p>
          <a:p>
            <a:endParaRPr lang="fr-FR" b="1" dirty="0" smtClean="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Supervision (suite)</a:t>
            </a:r>
            <a:endParaRPr lang="fr-FR" dirty="0"/>
          </a:p>
        </p:txBody>
      </p:sp>
      <p:sp>
        <p:nvSpPr>
          <p:cNvPr id="3" name="Espace réservé du numéro de diapositive 2"/>
          <p:cNvSpPr>
            <a:spLocks noGrp="1"/>
          </p:cNvSpPr>
          <p:nvPr>
            <p:ph type="sldNum" sz="quarter" idx="12"/>
          </p:nvPr>
        </p:nvSpPr>
        <p:spPr/>
        <p:txBody>
          <a:bodyPr/>
          <a:lstStyle/>
          <a:p>
            <a:fld id="{C4948B90-C1E0-4C55-9C3F-5B87F560A34D}" type="slidenum">
              <a:rPr lang="fr-FR" smtClean="0"/>
              <a:pPr/>
              <a:t>32</a:t>
            </a:fld>
            <a:endParaRPr lang="fr-FR"/>
          </a:p>
        </p:txBody>
      </p:sp>
      <p:sp>
        <p:nvSpPr>
          <p:cNvPr id="4" name="Espace réservé du contenu 3"/>
          <p:cNvSpPr>
            <a:spLocks noGrp="1"/>
          </p:cNvSpPr>
          <p:nvPr>
            <p:ph sz="quarter" idx="1"/>
          </p:nvPr>
        </p:nvSpPr>
        <p:spPr/>
        <p:txBody>
          <a:bodyPr/>
          <a:lstStyle/>
          <a:p>
            <a:r>
              <a:rPr lang="fr-FR" b="1" dirty="0" err="1" smtClean="0">
                <a:hlinkClick r:id="rId2"/>
              </a:rPr>
              <a:t>NeDi</a:t>
            </a:r>
            <a:endParaRPr lang="fr-FR" b="1" dirty="0" smtClean="0"/>
          </a:p>
          <a:p>
            <a:pPr lvl="1"/>
            <a:r>
              <a:rPr lang="fr-FR" sz="1700" dirty="0" smtClean="0"/>
              <a:t>S’il vous a déjà fallu rechercher des périphériques dans votre réseau pour vous connecter à vos commutateurs via le protocole Telnet, si vous avez déjà dû effectuer une recherche d’adresse MAC ou déterminer l’emplacement physique de certains périphériques, vous serez intéressé par </a:t>
            </a:r>
            <a:r>
              <a:rPr lang="fr-FR" sz="1700" dirty="0" err="1" smtClean="0"/>
              <a:t>NeDi</a:t>
            </a:r>
            <a:endParaRPr lang="fr-FR" b="1" dirty="0" smtClean="0"/>
          </a:p>
          <a:p>
            <a:r>
              <a:rPr lang="fr-FR" b="1" dirty="0" err="1" smtClean="0">
                <a:hlinkClick r:id="rId3"/>
              </a:rPr>
              <a:t>Ntop</a:t>
            </a:r>
            <a:endParaRPr lang="fr-FR" b="1" dirty="0" smtClean="0"/>
          </a:p>
          <a:p>
            <a:pPr lvl="1"/>
            <a:r>
              <a:rPr lang="fr-FR" sz="1700" dirty="0" smtClean="0"/>
              <a:t>Le projet </a:t>
            </a:r>
            <a:r>
              <a:rPr lang="fr-FR" sz="1700" dirty="0" err="1" smtClean="0"/>
              <a:t>Ntop</a:t>
            </a:r>
            <a:r>
              <a:rPr lang="fr-FR" sz="1700" dirty="0" smtClean="0"/>
              <a:t>, mieux connu sous le nom de </a:t>
            </a:r>
            <a:r>
              <a:rPr lang="fr-FR" sz="1700" dirty="0" err="1" smtClean="0"/>
              <a:t>Ntopng</a:t>
            </a:r>
            <a:r>
              <a:rPr lang="fr-FR" sz="1700" dirty="0" smtClean="0"/>
              <a:t>, est un outil de pointe de surveillance du réseau doté d’une interface Web rapide et facile à utiliser</a:t>
            </a:r>
            <a:endParaRPr lang="fr-FR" sz="1700" b="1" dirty="0" smtClean="0"/>
          </a:p>
          <a:p>
            <a:pPr lvl="1"/>
            <a:r>
              <a:rPr lang="fr-FR" sz="1700" dirty="0" smtClean="0"/>
              <a:t>Logiciel de cartographie un réseau</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14400" y="274638"/>
            <a:ext cx="8086756" cy="1143000"/>
          </a:xfrm>
        </p:spPr>
        <p:txBody>
          <a:bodyPr>
            <a:normAutofit fontScale="90000"/>
          </a:bodyPr>
          <a:lstStyle/>
          <a:p>
            <a:r>
              <a:rPr lang="fr-FR" sz="3300" b="1" dirty="0" smtClean="0"/>
              <a:t>Meilleurs outils de cartographie du réseau</a:t>
            </a:r>
            <a:r>
              <a:rPr lang="fr-FR" dirty="0" smtClean="0"/>
              <a:t/>
            </a:r>
            <a:br>
              <a:rPr lang="fr-FR" dirty="0" smtClean="0"/>
            </a:br>
            <a:endParaRPr lang="fr-FR" dirty="0"/>
          </a:p>
        </p:txBody>
      </p:sp>
      <p:sp>
        <p:nvSpPr>
          <p:cNvPr id="3" name="Espace réservé du numéro de diapositive 2"/>
          <p:cNvSpPr>
            <a:spLocks noGrp="1"/>
          </p:cNvSpPr>
          <p:nvPr>
            <p:ph type="sldNum" sz="quarter" idx="12"/>
          </p:nvPr>
        </p:nvSpPr>
        <p:spPr/>
        <p:txBody>
          <a:bodyPr/>
          <a:lstStyle/>
          <a:p>
            <a:fld id="{C4948B90-C1E0-4C55-9C3F-5B87F560A34D}" type="slidenum">
              <a:rPr lang="fr-FR" smtClean="0"/>
              <a:pPr/>
              <a:t>33</a:t>
            </a:fld>
            <a:endParaRPr lang="fr-FR"/>
          </a:p>
        </p:txBody>
      </p:sp>
      <p:sp>
        <p:nvSpPr>
          <p:cNvPr id="4" name="Espace réservé du contenu 3"/>
          <p:cNvSpPr>
            <a:spLocks noGrp="1"/>
          </p:cNvSpPr>
          <p:nvPr>
            <p:ph sz="quarter" idx="1"/>
          </p:nvPr>
        </p:nvSpPr>
        <p:spPr/>
        <p:txBody>
          <a:bodyPr>
            <a:normAutofit fontScale="92500" lnSpcReduction="10000"/>
          </a:bodyPr>
          <a:lstStyle/>
          <a:p>
            <a:r>
              <a:rPr lang="fr-FR" dirty="0" err="1" smtClean="0">
                <a:hlinkClick r:id="rId2"/>
              </a:rPr>
              <a:t>Intermapper</a:t>
            </a:r>
            <a:endParaRPr lang="fr-FR" dirty="0" smtClean="0"/>
          </a:p>
          <a:p>
            <a:endParaRPr lang="fr-FR" dirty="0" smtClean="0"/>
          </a:p>
          <a:p>
            <a:r>
              <a:rPr lang="fr-FR" dirty="0" smtClean="0">
                <a:hlinkClick r:id="rId3"/>
              </a:rPr>
              <a:t>Device42</a:t>
            </a:r>
            <a:endParaRPr lang="fr-FR" dirty="0" smtClean="0"/>
          </a:p>
          <a:p>
            <a:endParaRPr lang="fr-FR" dirty="0" smtClean="0"/>
          </a:p>
          <a:p>
            <a:r>
              <a:rPr lang="fr-FR" dirty="0" err="1" smtClean="0">
                <a:hlinkClick r:id="rId4"/>
              </a:rPr>
              <a:t>Nmap</a:t>
            </a:r>
            <a:endParaRPr lang="fr-FR" dirty="0" smtClean="0"/>
          </a:p>
          <a:p>
            <a:endParaRPr lang="fr-FR" dirty="0" smtClean="0"/>
          </a:p>
          <a:p>
            <a:r>
              <a:rPr lang="fr-FR" dirty="0" err="1" smtClean="0">
                <a:hlinkClick r:id="rId5"/>
              </a:rPr>
              <a:t>Spiceworks</a:t>
            </a:r>
            <a:r>
              <a:rPr lang="fr-FR" dirty="0" smtClean="0">
                <a:hlinkClick r:id="rId5"/>
              </a:rPr>
              <a:t> Network Mapper</a:t>
            </a:r>
            <a:endParaRPr lang="fr-FR" dirty="0" smtClean="0"/>
          </a:p>
          <a:p>
            <a:endParaRPr lang="fr-FR" dirty="0" smtClean="0"/>
          </a:p>
          <a:p>
            <a:r>
              <a:rPr lang="fr-FR" dirty="0" smtClean="0">
                <a:hlinkClick r:id="rId6"/>
              </a:rPr>
              <a:t>Network Performance Monitor</a:t>
            </a:r>
            <a:r>
              <a:rPr lang="fr-FR" dirty="0" smtClean="0"/>
              <a:t>:</a:t>
            </a:r>
          </a:p>
          <a:p>
            <a:endParaRPr lang="fr-FR" dirty="0" smtClean="0"/>
          </a:p>
          <a:p>
            <a:r>
              <a:rPr lang="fr-FR" dirty="0" smtClean="0">
                <a:hlinkClick r:id="rId7"/>
              </a:rPr>
              <a:t>Network </a:t>
            </a:r>
            <a:r>
              <a:rPr lang="fr-FR" dirty="0" err="1" smtClean="0">
                <a:hlinkClick r:id="rId7"/>
              </a:rPr>
              <a:t>Topology</a:t>
            </a:r>
            <a:r>
              <a:rPr lang="fr-FR" dirty="0" smtClean="0">
                <a:hlinkClick r:id="rId7"/>
              </a:rPr>
              <a:t> Mapper</a:t>
            </a:r>
            <a:endParaRPr lang="fr-FR" dirty="0" smtClean="0"/>
          </a:p>
          <a:p>
            <a:endParaRPr lang="fr-FR"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Aperçu logiciel</a:t>
            </a:r>
            <a:endParaRPr lang="fr-FR" dirty="0"/>
          </a:p>
        </p:txBody>
      </p:sp>
      <p:sp>
        <p:nvSpPr>
          <p:cNvPr id="3" name="Espace réservé du numéro de diapositive 2"/>
          <p:cNvSpPr>
            <a:spLocks noGrp="1"/>
          </p:cNvSpPr>
          <p:nvPr>
            <p:ph type="sldNum" sz="quarter" idx="12"/>
          </p:nvPr>
        </p:nvSpPr>
        <p:spPr/>
        <p:txBody>
          <a:bodyPr/>
          <a:lstStyle/>
          <a:p>
            <a:fld id="{C4948B90-C1E0-4C55-9C3F-5B87F560A34D}" type="slidenum">
              <a:rPr lang="fr-FR" smtClean="0"/>
              <a:pPr/>
              <a:t>34</a:t>
            </a:fld>
            <a:endParaRPr lang="fr-FR"/>
          </a:p>
        </p:txBody>
      </p:sp>
      <p:sp>
        <p:nvSpPr>
          <p:cNvPr id="4" name="Espace réservé du contenu 3"/>
          <p:cNvSpPr>
            <a:spLocks noGrp="1"/>
          </p:cNvSpPr>
          <p:nvPr>
            <p:ph sz="quarter" idx="1"/>
          </p:nvPr>
        </p:nvSpPr>
        <p:spPr/>
        <p:txBody>
          <a:bodyPr/>
          <a:lstStyle/>
          <a:p>
            <a:endParaRPr lang="fr-FR" dirty="0"/>
          </a:p>
        </p:txBody>
      </p:sp>
      <p:pic>
        <p:nvPicPr>
          <p:cNvPr id="6146" name="Picture 2"/>
          <p:cNvPicPr>
            <a:picLocks noChangeAspect="1" noChangeArrowheads="1"/>
          </p:cNvPicPr>
          <p:nvPr/>
        </p:nvPicPr>
        <p:blipFill>
          <a:blip r:embed="rId2"/>
          <a:srcRect l="15469" t="29167" r="36250" b="18333"/>
          <a:stretch>
            <a:fillRect/>
          </a:stretch>
        </p:blipFill>
        <p:spPr bwMode="auto">
          <a:xfrm>
            <a:off x="357158" y="214290"/>
            <a:ext cx="4214842" cy="3571900"/>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a:srcRect l="17344" t="11666" r="38125" b="29167"/>
          <a:stretch>
            <a:fillRect/>
          </a:stretch>
        </p:blipFill>
        <p:spPr bwMode="auto">
          <a:xfrm>
            <a:off x="4572000" y="214290"/>
            <a:ext cx="4214842" cy="3500462"/>
          </a:xfrm>
          <a:prstGeom prst="rect">
            <a:avLst/>
          </a:prstGeom>
          <a:noFill/>
          <a:ln w="9525">
            <a:noFill/>
            <a:miter lim="800000"/>
            <a:headEnd/>
            <a:tailEnd/>
          </a:ln>
          <a:effectLst/>
        </p:spPr>
      </p:pic>
      <p:pic>
        <p:nvPicPr>
          <p:cNvPr id="6148" name="Picture 4"/>
          <p:cNvPicPr>
            <a:picLocks noChangeAspect="1" noChangeArrowheads="1"/>
          </p:cNvPicPr>
          <p:nvPr/>
        </p:nvPicPr>
        <p:blipFill>
          <a:blip r:embed="rId4"/>
          <a:srcRect l="20000" t="28333" r="41094" b="32500"/>
          <a:stretch>
            <a:fillRect/>
          </a:stretch>
        </p:blipFill>
        <p:spPr bwMode="auto">
          <a:xfrm>
            <a:off x="357158" y="3500414"/>
            <a:ext cx="4143404" cy="3357586"/>
          </a:xfrm>
          <a:prstGeom prst="rect">
            <a:avLst/>
          </a:prstGeom>
          <a:noFill/>
          <a:ln w="9525">
            <a:noFill/>
            <a:miter lim="800000"/>
            <a:headEnd/>
            <a:tailEnd/>
          </a:ln>
          <a:effectLst/>
        </p:spPr>
      </p:pic>
      <p:pic>
        <p:nvPicPr>
          <p:cNvPr id="6149" name="Picture 5"/>
          <p:cNvPicPr>
            <a:picLocks noChangeAspect="1" noChangeArrowheads="1"/>
          </p:cNvPicPr>
          <p:nvPr/>
        </p:nvPicPr>
        <p:blipFill>
          <a:blip r:embed="rId5"/>
          <a:srcRect l="19687" t="21667" r="41875" b="38333"/>
          <a:stretch>
            <a:fillRect/>
          </a:stretch>
        </p:blipFill>
        <p:spPr bwMode="auto">
          <a:xfrm>
            <a:off x="4572000" y="3786190"/>
            <a:ext cx="4572000" cy="307181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000" b="1" dirty="0" smtClean="0"/>
              <a:t>Meilleurs outils de maintenance réseau</a:t>
            </a:r>
            <a:endParaRPr lang="fr-FR" sz="3000" dirty="0"/>
          </a:p>
        </p:txBody>
      </p:sp>
      <p:sp>
        <p:nvSpPr>
          <p:cNvPr id="3" name="Espace réservé du numéro de diapositive 2"/>
          <p:cNvSpPr>
            <a:spLocks noGrp="1"/>
          </p:cNvSpPr>
          <p:nvPr>
            <p:ph type="sldNum" sz="quarter" idx="12"/>
          </p:nvPr>
        </p:nvSpPr>
        <p:spPr/>
        <p:txBody>
          <a:bodyPr/>
          <a:lstStyle/>
          <a:p>
            <a:fld id="{C4948B90-C1E0-4C55-9C3F-5B87F560A34D}" type="slidenum">
              <a:rPr lang="fr-FR" smtClean="0"/>
              <a:pPr/>
              <a:t>35</a:t>
            </a:fld>
            <a:endParaRPr lang="fr-FR"/>
          </a:p>
        </p:txBody>
      </p:sp>
      <p:sp>
        <p:nvSpPr>
          <p:cNvPr id="4" name="Espace réservé du contenu 3"/>
          <p:cNvSpPr>
            <a:spLocks noGrp="1"/>
          </p:cNvSpPr>
          <p:nvPr>
            <p:ph sz="quarter" idx="1"/>
          </p:nvPr>
        </p:nvSpPr>
        <p:spPr/>
        <p:txBody>
          <a:bodyPr/>
          <a:lstStyle/>
          <a:p>
            <a:endParaRPr lang="fr-FR" b="1" u="sng" dirty="0" smtClean="0"/>
          </a:p>
          <a:p>
            <a:r>
              <a:rPr lang="fr-FR" b="1" u="sng" dirty="0" smtClean="0"/>
              <a:t>Qu'est-ce que la gestion des correctifs ?</a:t>
            </a:r>
          </a:p>
          <a:p>
            <a:pPr lvl="1"/>
            <a:endParaRPr lang="fr-FR" dirty="0" smtClean="0"/>
          </a:p>
          <a:p>
            <a:pPr lvl="1"/>
            <a:r>
              <a:rPr lang="fr-FR" dirty="0" smtClean="0"/>
              <a:t>Peu importe qui vous êtes, la gestion des correctifs est indispensable pour toute équipe informatique, grande ou petite. La meilleure façon de </a:t>
            </a:r>
            <a:r>
              <a:rPr lang="fr-FR" b="1" dirty="0" smtClean="0"/>
              <a:t>comprendre la gestion des correctifs est de penser à un pansement</a:t>
            </a:r>
            <a:r>
              <a:rPr lang="fr-FR" dirty="0" smtClean="0"/>
              <a:t> </a:t>
            </a:r>
            <a:endParaRPr lang="fr-FR"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000" b="1" dirty="0" smtClean="0"/>
              <a:t>Meilleurs outils de maintenance réseau</a:t>
            </a:r>
            <a:endParaRPr lang="fr-FR" sz="3000" b="1" dirty="0"/>
          </a:p>
        </p:txBody>
      </p:sp>
      <p:sp>
        <p:nvSpPr>
          <p:cNvPr id="3" name="Espace réservé du numéro de diapositive 2"/>
          <p:cNvSpPr>
            <a:spLocks noGrp="1"/>
          </p:cNvSpPr>
          <p:nvPr>
            <p:ph type="sldNum" sz="quarter" idx="12"/>
          </p:nvPr>
        </p:nvSpPr>
        <p:spPr/>
        <p:txBody>
          <a:bodyPr/>
          <a:lstStyle/>
          <a:p>
            <a:fld id="{C4948B90-C1E0-4C55-9C3F-5B87F560A34D}" type="slidenum">
              <a:rPr lang="fr-FR" smtClean="0"/>
              <a:pPr/>
              <a:t>36</a:t>
            </a:fld>
            <a:endParaRPr lang="fr-FR"/>
          </a:p>
        </p:txBody>
      </p:sp>
      <p:sp>
        <p:nvSpPr>
          <p:cNvPr id="4" name="Espace réservé du contenu 3"/>
          <p:cNvSpPr>
            <a:spLocks noGrp="1"/>
          </p:cNvSpPr>
          <p:nvPr>
            <p:ph sz="quarter" idx="1"/>
          </p:nvPr>
        </p:nvSpPr>
        <p:spPr/>
        <p:txBody>
          <a:bodyPr/>
          <a:lstStyle/>
          <a:p>
            <a:r>
              <a:rPr lang="fr-FR" dirty="0" err="1" smtClean="0">
                <a:hlinkClick r:id="rId2"/>
              </a:rPr>
              <a:t>SolarWinds</a:t>
            </a:r>
            <a:r>
              <a:rPr lang="fr-FR" dirty="0" smtClean="0">
                <a:hlinkClick r:id="rId2"/>
              </a:rPr>
              <a:t>® Patch Manager</a:t>
            </a:r>
            <a:endParaRPr lang="fr-FR" dirty="0" smtClean="0"/>
          </a:p>
          <a:p>
            <a:r>
              <a:rPr lang="fr-FR" dirty="0" err="1" smtClean="0">
                <a:hlinkClick r:id="rId3"/>
              </a:rPr>
              <a:t>Acronis</a:t>
            </a:r>
            <a:r>
              <a:rPr lang="fr-FR" dirty="0" smtClean="0">
                <a:hlinkClick r:id="rId3"/>
              </a:rPr>
              <a:t> Desktop Central</a:t>
            </a:r>
            <a:endParaRPr lang="fr-FR" dirty="0" smtClean="0"/>
          </a:p>
          <a:p>
            <a:r>
              <a:rPr lang="fr-FR" dirty="0" smtClean="0">
                <a:hlinkClick r:id="rId4"/>
              </a:rPr>
              <a:t>Déploiement PDQ</a:t>
            </a:r>
            <a:endParaRPr lang="fr-FR" dirty="0" smtClean="0"/>
          </a:p>
          <a:p>
            <a:r>
              <a:rPr lang="fr-FR" dirty="0" smtClean="0">
                <a:hlinkClick r:id="rId5"/>
              </a:rPr>
              <a:t>Italien</a:t>
            </a:r>
            <a:endParaRPr lang="fr-FR" dirty="0" smtClean="0"/>
          </a:p>
          <a:p>
            <a:r>
              <a:rPr lang="fr-FR" dirty="0" smtClean="0">
                <a:hlinkClick r:id="rId6"/>
              </a:rPr>
              <a:t>Éditeur de mise à jour locale</a:t>
            </a:r>
            <a:endParaRPr lang="fr-FR" dirty="0" smtClean="0"/>
          </a:p>
          <a:p>
            <a:r>
              <a:rPr lang="fr-FR" dirty="0" smtClean="0">
                <a:hlinkClick r:id="rId7"/>
              </a:rPr>
              <a:t>OPSI</a:t>
            </a:r>
            <a:endParaRPr lang="fr-FR" dirty="0" smtClean="0"/>
          </a:p>
          <a:p>
            <a:endParaRPr lang="fr-FR" dirty="0" smtClean="0"/>
          </a:p>
          <a:p>
            <a:endParaRPr lang="fr-FR"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En conclusion</a:t>
            </a:r>
            <a:endParaRPr lang="fr-FR" dirty="0"/>
          </a:p>
        </p:txBody>
      </p:sp>
      <p:sp>
        <p:nvSpPr>
          <p:cNvPr id="3" name="Espace réservé du numéro de diapositive 2"/>
          <p:cNvSpPr>
            <a:spLocks noGrp="1"/>
          </p:cNvSpPr>
          <p:nvPr>
            <p:ph type="sldNum" sz="quarter" idx="12"/>
          </p:nvPr>
        </p:nvSpPr>
        <p:spPr/>
        <p:txBody>
          <a:bodyPr/>
          <a:lstStyle/>
          <a:p>
            <a:fld id="{C4948B90-C1E0-4C55-9C3F-5B87F560A34D}" type="slidenum">
              <a:rPr lang="fr-FR" smtClean="0"/>
              <a:pPr/>
              <a:t>37</a:t>
            </a:fld>
            <a:endParaRPr lang="fr-FR"/>
          </a:p>
        </p:txBody>
      </p:sp>
      <p:sp>
        <p:nvSpPr>
          <p:cNvPr id="4" name="Espace réservé du contenu 3"/>
          <p:cNvSpPr>
            <a:spLocks noGrp="1"/>
          </p:cNvSpPr>
          <p:nvPr>
            <p:ph sz="quarter" idx="1"/>
          </p:nvPr>
        </p:nvSpPr>
        <p:spPr/>
        <p:txBody>
          <a:bodyPr/>
          <a:lstStyle/>
          <a:p>
            <a:endParaRPr lang="fr-FR" dirty="0" smtClean="0"/>
          </a:p>
          <a:p>
            <a:r>
              <a:rPr lang="fr-FR" dirty="0" smtClean="0"/>
              <a:t>Faire un bon veille pour suivre la tendance</a:t>
            </a:r>
          </a:p>
          <a:p>
            <a:endParaRPr lang="fr-FR" dirty="0" smtClean="0"/>
          </a:p>
          <a:p>
            <a:r>
              <a:rPr lang="fr-FR" dirty="0" smtClean="0"/>
              <a:t>Se mettre sur les nouveautés et </a:t>
            </a:r>
            <a:r>
              <a:rPr lang="fr-FR" smtClean="0"/>
              <a:t>les technologies</a:t>
            </a:r>
          </a:p>
          <a:p>
            <a:endParaRPr lang="fr-FR" dirty="0" smtClean="0"/>
          </a:p>
          <a:p>
            <a:r>
              <a:rPr lang="fr-FR" dirty="0" smtClean="0"/>
              <a:t>Dans le domaine du réseau, se concentrer sur la nouveauté.</a:t>
            </a:r>
            <a:endParaRPr lang="fr-F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fld id="{C4948B90-C1E0-4C55-9C3F-5B87F560A34D}" type="slidenum">
              <a:rPr lang="fr-FR" smtClean="0"/>
              <a:pPr/>
              <a:t>38</a:t>
            </a:fld>
            <a:endParaRPr lang="fr-FR"/>
          </a:p>
        </p:txBody>
      </p:sp>
      <p:sp>
        <p:nvSpPr>
          <p:cNvPr id="5" name="Titre 1"/>
          <p:cNvSpPr>
            <a:spLocks noGrp="1"/>
          </p:cNvSpPr>
          <p:nvPr>
            <p:ph type="title"/>
          </p:nvPr>
        </p:nvSpPr>
        <p:spPr>
          <a:xfrm>
            <a:off x="857224" y="2285992"/>
            <a:ext cx="7772400" cy="1714512"/>
          </a:xfrm>
        </p:spPr>
        <p:style>
          <a:lnRef idx="1">
            <a:schemeClr val="accent1"/>
          </a:lnRef>
          <a:fillRef idx="2">
            <a:schemeClr val="accent1"/>
          </a:fillRef>
          <a:effectRef idx="1">
            <a:schemeClr val="accent1"/>
          </a:effectRef>
          <a:fontRef idx="minor">
            <a:schemeClr val="dk1"/>
          </a:fontRef>
        </p:style>
        <p:txBody>
          <a:bodyPr>
            <a:normAutofit fontScale="90000"/>
          </a:bodyPr>
          <a:lstStyle/>
          <a:p>
            <a:pPr algn="ctr"/>
            <a:r>
              <a:rPr lang="fr-FR" sz="3400" b="1" dirty="0" smtClean="0"/>
              <a:t/>
            </a:r>
            <a:br>
              <a:rPr lang="fr-FR" sz="3400" b="1" dirty="0" smtClean="0"/>
            </a:br>
            <a:r>
              <a:rPr lang="fr-FR" sz="3400" b="1" dirty="0" smtClean="0"/>
              <a:t/>
            </a:r>
            <a:br>
              <a:rPr lang="fr-FR" sz="3400" b="1" dirty="0" smtClean="0"/>
            </a:br>
            <a:r>
              <a:rPr lang="fr-FR" sz="3400" b="1" dirty="0" smtClean="0"/>
              <a:t/>
            </a:r>
            <a:br>
              <a:rPr lang="fr-FR" sz="3400" b="1" dirty="0" smtClean="0"/>
            </a:br>
            <a:r>
              <a:rPr lang="fr-FR" sz="3400" b="1" dirty="0" smtClean="0"/>
              <a:t/>
            </a:r>
            <a:br>
              <a:rPr lang="fr-FR" sz="3400" b="1" dirty="0" smtClean="0"/>
            </a:br>
            <a:r>
              <a:rPr lang="fr-FR" sz="3400" b="1" dirty="0" smtClean="0"/>
              <a:t/>
            </a:r>
            <a:br>
              <a:rPr lang="fr-FR" sz="3400" b="1" dirty="0" smtClean="0"/>
            </a:br>
            <a:r>
              <a:rPr lang="fr-FR" sz="3400" b="1" dirty="0" smtClean="0"/>
              <a:t>Chapitre 3: </a:t>
            </a:r>
            <a:br>
              <a:rPr lang="fr-FR" sz="3400" b="1" dirty="0" smtClean="0"/>
            </a:br>
            <a:r>
              <a:rPr lang="fr-FR" sz="3400" b="1" dirty="0" smtClean="0"/>
              <a:t/>
            </a:r>
            <a:br>
              <a:rPr lang="fr-FR" sz="3400" b="1" dirty="0" smtClean="0"/>
            </a:br>
            <a:r>
              <a:rPr lang="fr-FR" sz="3400" b="1" dirty="0" smtClean="0"/>
              <a:t>Infrastructure des </a:t>
            </a:r>
            <a:r>
              <a:rPr lang="fr-FR" sz="3400" b="1" dirty="0" err="1" smtClean="0"/>
              <a:t>reseaux</a:t>
            </a:r>
            <a:endParaRPr lang="fr-FR" sz="3400" b="1"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smtClean="0"/>
              <a:t>Pourquoi utilise t-on du réseau?</a:t>
            </a:r>
            <a:endParaRPr lang="fr-FR" b="1" dirty="0"/>
          </a:p>
        </p:txBody>
      </p:sp>
      <p:sp>
        <p:nvSpPr>
          <p:cNvPr id="3" name="Espace réservé du numéro de diapositive 2"/>
          <p:cNvSpPr>
            <a:spLocks noGrp="1"/>
          </p:cNvSpPr>
          <p:nvPr>
            <p:ph type="sldNum" sz="quarter" idx="12"/>
          </p:nvPr>
        </p:nvSpPr>
        <p:spPr/>
        <p:txBody>
          <a:bodyPr/>
          <a:lstStyle/>
          <a:p>
            <a:fld id="{C4948B90-C1E0-4C55-9C3F-5B87F560A34D}" type="slidenum">
              <a:rPr lang="fr-FR" smtClean="0"/>
              <a:pPr/>
              <a:t>39</a:t>
            </a:fld>
            <a:endParaRPr lang="fr-FR"/>
          </a:p>
        </p:txBody>
      </p:sp>
      <p:sp>
        <p:nvSpPr>
          <p:cNvPr id="4" name="Espace réservé du contenu 3"/>
          <p:cNvSpPr>
            <a:spLocks noGrp="1"/>
          </p:cNvSpPr>
          <p:nvPr>
            <p:ph sz="quarter" idx="1"/>
          </p:nvPr>
        </p:nvSpPr>
        <p:spPr/>
        <p:txBody>
          <a:bodyPr/>
          <a:lstStyle/>
          <a:p>
            <a:r>
              <a:rPr lang="fr-FR" b="1" i="1" u="sng" dirty="0" smtClean="0"/>
              <a:t>Pour 4 raisons :</a:t>
            </a:r>
          </a:p>
          <a:p>
            <a:endParaRPr lang="fr-FR" dirty="0" smtClean="0"/>
          </a:p>
          <a:p>
            <a:pPr lvl="1"/>
            <a:r>
              <a:rPr lang="fr-FR" sz="2000" dirty="0" smtClean="0"/>
              <a:t>Partage des ressources </a:t>
            </a:r>
          </a:p>
          <a:p>
            <a:pPr lvl="1"/>
            <a:endParaRPr lang="fr-FR" sz="2000" dirty="0" smtClean="0"/>
          </a:p>
          <a:p>
            <a:pPr lvl="1"/>
            <a:r>
              <a:rPr lang="fr-FR" sz="2000" dirty="0" smtClean="0"/>
              <a:t>Augmentation de la fiabilité et des performances </a:t>
            </a:r>
          </a:p>
          <a:p>
            <a:pPr lvl="1"/>
            <a:endParaRPr lang="fr-FR" sz="2000" dirty="0" smtClean="0"/>
          </a:p>
          <a:p>
            <a:pPr lvl="1"/>
            <a:r>
              <a:rPr lang="fr-FR" sz="2000" dirty="0" smtClean="0"/>
              <a:t>Réduction des coûts </a:t>
            </a:r>
          </a:p>
          <a:p>
            <a:pPr lvl="1"/>
            <a:endParaRPr lang="fr-FR" sz="2000" dirty="0" smtClean="0"/>
          </a:p>
          <a:p>
            <a:pPr lvl="1"/>
            <a:r>
              <a:rPr lang="fr-FR" sz="2000" dirty="0" smtClean="0"/>
              <a:t>Accès à l'information et au courrier </a:t>
            </a:r>
          </a:p>
          <a:p>
            <a:endParaRPr lang="fr-FR" dirty="0" smtClean="0"/>
          </a:p>
          <a:p>
            <a:r>
              <a:rPr lang="fr-FR" dirty="0" smtClean="0"/>
              <a:t>Peut y avoir d’autre raison : </a:t>
            </a:r>
            <a:r>
              <a:rPr lang="fr-FR" b="1" dirty="0" smtClean="0"/>
              <a:t>Lesquels ?</a:t>
            </a:r>
          </a:p>
          <a:p>
            <a:pPr lvl="1"/>
            <a:endParaRPr lang="fr-FR" b="1" dirty="0" smtClean="0"/>
          </a:p>
          <a:p>
            <a:pPr lvl="1">
              <a:buNone/>
            </a:pPr>
            <a:endParaRPr lang="fr-F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smtClean="0"/>
              <a:t>Un peu d’histoire</a:t>
            </a:r>
            <a:endParaRPr lang="fr-FR" b="1" dirty="0"/>
          </a:p>
        </p:txBody>
      </p:sp>
      <p:sp>
        <p:nvSpPr>
          <p:cNvPr id="3" name="Espace réservé du contenu 2"/>
          <p:cNvSpPr>
            <a:spLocks noGrp="1"/>
          </p:cNvSpPr>
          <p:nvPr>
            <p:ph sz="quarter" idx="1"/>
          </p:nvPr>
        </p:nvSpPr>
        <p:spPr/>
        <p:txBody>
          <a:bodyPr/>
          <a:lstStyle/>
          <a:p>
            <a:r>
              <a:rPr lang="fr-FR" dirty="0" smtClean="0"/>
              <a:t>2012: </a:t>
            </a:r>
            <a:r>
              <a:rPr lang="fr-FR" b="1" dirty="0" smtClean="0"/>
              <a:t>plan de développement de l’économie numérique</a:t>
            </a:r>
            <a:r>
              <a:rPr lang="fr-FR" dirty="0" smtClean="0"/>
              <a:t> :</a:t>
            </a:r>
          </a:p>
          <a:p>
            <a:pPr lvl="1"/>
            <a:r>
              <a:rPr lang="fr-FR" b="1" dirty="0" smtClean="0"/>
              <a:t>Encourager l’équipement informatique</a:t>
            </a:r>
          </a:p>
          <a:p>
            <a:pPr lvl="1"/>
            <a:r>
              <a:rPr lang="fr-FR" b="1" dirty="0" smtClean="0"/>
              <a:t>Connexion à l’Internet à haut débit</a:t>
            </a:r>
            <a:r>
              <a:rPr lang="fr-FR" dirty="0" smtClean="0"/>
              <a:t> </a:t>
            </a:r>
          </a:p>
          <a:p>
            <a:pPr lvl="1"/>
            <a:r>
              <a:rPr lang="fr-FR" b="1" dirty="0" smtClean="0"/>
              <a:t>Amélioration</a:t>
            </a:r>
            <a:r>
              <a:rPr lang="fr-FR" dirty="0" smtClean="0"/>
              <a:t> </a:t>
            </a:r>
            <a:r>
              <a:rPr lang="fr-FR" b="1" dirty="0" smtClean="0"/>
              <a:t>des</a:t>
            </a:r>
            <a:r>
              <a:rPr lang="fr-FR" dirty="0" smtClean="0"/>
              <a:t> </a:t>
            </a:r>
            <a:r>
              <a:rPr lang="fr-FR" b="1" dirty="0" smtClean="0"/>
              <a:t>contenus numériques</a:t>
            </a:r>
            <a:r>
              <a:rPr lang="fr-FR" dirty="0" smtClean="0"/>
              <a:t> </a:t>
            </a:r>
          </a:p>
          <a:p>
            <a:pPr lvl="1"/>
            <a:endParaRPr lang="fr-FR" dirty="0" smtClean="0"/>
          </a:p>
          <a:p>
            <a:r>
              <a:rPr lang="fr-FR" dirty="0" smtClean="0"/>
              <a:t>De nos jours : </a:t>
            </a:r>
          </a:p>
          <a:p>
            <a:pPr lvl="1"/>
            <a:r>
              <a:rPr lang="fr-FR" b="1" dirty="0" smtClean="0"/>
              <a:t>Les équipements ont doublés</a:t>
            </a:r>
          </a:p>
          <a:p>
            <a:pPr lvl="1"/>
            <a:r>
              <a:rPr lang="fr-FR" b="1" dirty="0" smtClean="0"/>
              <a:t>Disponibilité des connexions</a:t>
            </a:r>
          </a:p>
          <a:p>
            <a:pPr lvl="1"/>
            <a:r>
              <a:rPr lang="fr-FR" b="1" dirty="0" smtClean="0"/>
              <a:t>Contenus de données numérisé</a:t>
            </a:r>
          </a:p>
        </p:txBody>
      </p:sp>
      <p:sp>
        <p:nvSpPr>
          <p:cNvPr id="5" name="Espace réservé du numéro de diapositive 4"/>
          <p:cNvSpPr>
            <a:spLocks noGrp="1"/>
          </p:cNvSpPr>
          <p:nvPr>
            <p:ph type="sldNum" sz="quarter" idx="12"/>
          </p:nvPr>
        </p:nvSpPr>
        <p:spPr/>
        <p:txBody>
          <a:bodyPr/>
          <a:lstStyle/>
          <a:p>
            <a:fld id="{C4948B90-C1E0-4C55-9C3F-5B87F560A34D}" type="slidenum">
              <a:rPr lang="fr-FR" smtClean="0"/>
              <a:pPr/>
              <a:t>4</a:t>
            </a:fld>
            <a:endParaRPr lang="fr-F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smtClean="0"/>
              <a:t>Quel avenir pour le réseau :</a:t>
            </a:r>
            <a:endParaRPr lang="fr-FR" b="1" dirty="0"/>
          </a:p>
        </p:txBody>
      </p:sp>
      <p:sp>
        <p:nvSpPr>
          <p:cNvPr id="3" name="Espace réservé du numéro de diapositive 2"/>
          <p:cNvSpPr>
            <a:spLocks noGrp="1"/>
          </p:cNvSpPr>
          <p:nvPr>
            <p:ph type="sldNum" sz="quarter" idx="12"/>
          </p:nvPr>
        </p:nvSpPr>
        <p:spPr/>
        <p:txBody>
          <a:bodyPr/>
          <a:lstStyle/>
          <a:p>
            <a:fld id="{C4948B90-C1E0-4C55-9C3F-5B87F560A34D}" type="slidenum">
              <a:rPr lang="fr-FR" smtClean="0"/>
              <a:pPr/>
              <a:t>40</a:t>
            </a:fld>
            <a:endParaRPr lang="fr-FR"/>
          </a:p>
        </p:txBody>
      </p:sp>
      <p:sp>
        <p:nvSpPr>
          <p:cNvPr id="4" name="Espace réservé du contenu 3"/>
          <p:cNvSpPr>
            <a:spLocks noGrp="1"/>
          </p:cNvSpPr>
          <p:nvPr>
            <p:ph sz="quarter" idx="1"/>
          </p:nvPr>
        </p:nvSpPr>
        <p:spPr/>
        <p:txBody>
          <a:bodyPr>
            <a:normAutofit/>
          </a:bodyPr>
          <a:lstStyle/>
          <a:p>
            <a:r>
              <a:rPr lang="fr-FR" sz="2000" dirty="0" smtClean="0"/>
              <a:t>Les réseaux et toutes les technologies environnantes sont en pleines expansions.  </a:t>
            </a:r>
          </a:p>
          <a:p>
            <a:endParaRPr lang="fr-FR" sz="2000" dirty="0" smtClean="0"/>
          </a:p>
          <a:p>
            <a:r>
              <a:rPr lang="fr-FR" sz="2000" dirty="0" smtClean="0"/>
              <a:t>Augmentation  de  la  bande  passante,  de  plus  en  plus  d'utilisateurs,  autant  d'éléments  motivant  les </a:t>
            </a:r>
            <a:br>
              <a:rPr lang="fr-FR" sz="2000" dirty="0" smtClean="0"/>
            </a:br>
            <a:r>
              <a:rPr lang="fr-FR" sz="2000" dirty="0" smtClean="0"/>
              <a:t>entreprises dans la réalisation de solutions techniques innovantes.  </a:t>
            </a:r>
          </a:p>
          <a:p>
            <a:endParaRPr lang="fr-FR" sz="2000" dirty="0" smtClean="0"/>
          </a:p>
          <a:p>
            <a:r>
              <a:rPr lang="fr-FR" sz="2000" dirty="0" smtClean="0"/>
              <a:t>Le but n'est plus de proposer un moyen de connecter les gens, il est de fournir la meilleure </a:t>
            </a:r>
            <a:br>
              <a:rPr lang="fr-FR" sz="2000" dirty="0" smtClean="0"/>
            </a:br>
            <a:r>
              <a:rPr lang="fr-FR" sz="2000" dirty="0" smtClean="0"/>
              <a:t>connexion et le meilleur service possibles au moindre coût. </a:t>
            </a:r>
            <a:endParaRPr lang="fr-FR" sz="20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smtClean="0"/>
              <a:t>Différents types de réseaux</a:t>
            </a:r>
            <a:endParaRPr lang="fr-FR" b="1" dirty="0"/>
          </a:p>
        </p:txBody>
      </p:sp>
      <p:sp>
        <p:nvSpPr>
          <p:cNvPr id="3" name="Espace réservé du numéro de diapositive 2"/>
          <p:cNvSpPr>
            <a:spLocks noGrp="1"/>
          </p:cNvSpPr>
          <p:nvPr>
            <p:ph type="sldNum" sz="quarter" idx="12"/>
          </p:nvPr>
        </p:nvSpPr>
        <p:spPr/>
        <p:txBody>
          <a:bodyPr/>
          <a:lstStyle/>
          <a:p>
            <a:fld id="{C4948B90-C1E0-4C55-9C3F-5B87F560A34D}" type="slidenum">
              <a:rPr lang="fr-FR" smtClean="0"/>
              <a:pPr/>
              <a:t>41</a:t>
            </a:fld>
            <a:endParaRPr lang="fr-FR"/>
          </a:p>
        </p:txBody>
      </p:sp>
      <p:sp>
        <p:nvSpPr>
          <p:cNvPr id="4" name="Espace réservé du contenu 3"/>
          <p:cNvSpPr>
            <a:spLocks noGrp="1"/>
          </p:cNvSpPr>
          <p:nvPr>
            <p:ph sz="quarter" idx="1"/>
          </p:nvPr>
        </p:nvSpPr>
        <p:spPr>
          <a:xfrm>
            <a:off x="428596" y="1447800"/>
            <a:ext cx="8429684" cy="4572000"/>
          </a:xfrm>
        </p:spPr>
        <p:txBody>
          <a:bodyPr/>
          <a:lstStyle/>
          <a:p>
            <a:endParaRPr lang="fr-FR" dirty="0" smtClean="0"/>
          </a:p>
          <a:p>
            <a:r>
              <a:rPr lang="fr-FR" dirty="0" smtClean="0"/>
              <a:t>Les </a:t>
            </a:r>
            <a:r>
              <a:rPr lang="fr-FR" i="1" dirty="0" smtClean="0"/>
              <a:t>réseaux locaux</a:t>
            </a:r>
            <a:r>
              <a:rPr lang="fr-FR" dirty="0" smtClean="0"/>
              <a:t> ou </a:t>
            </a:r>
            <a:r>
              <a:rPr lang="fr-FR" b="1" dirty="0" smtClean="0"/>
              <a:t>LAN</a:t>
            </a:r>
            <a:r>
              <a:rPr lang="fr-FR" dirty="0" smtClean="0"/>
              <a:t> (</a:t>
            </a:r>
            <a:r>
              <a:rPr lang="fr-FR" b="1" dirty="0" smtClean="0"/>
              <a:t>L</a:t>
            </a:r>
            <a:r>
              <a:rPr lang="fr-FR" dirty="0" smtClean="0"/>
              <a:t>ocal </a:t>
            </a:r>
            <a:r>
              <a:rPr lang="fr-FR" b="1" dirty="0" smtClean="0"/>
              <a:t>A</a:t>
            </a:r>
            <a:r>
              <a:rPr lang="fr-FR" dirty="0" smtClean="0"/>
              <a:t>rea </a:t>
            </a:r>
            <a:r>
              <a:rPr lang="fr-FR" b="1" dirty="0" smtClean="0"/>
              <a:t>N</a:t>
            </a:r>
            <a:r>
              <a:rPr lang="fr-FR" dirty="0" smtClean="0"/>
              <a:t>etwork)</a:t>
            </a:r>
          </a:p>
          <a:p>
            <a:endParaRPr lang="fr-FR" dirty="0" smtClean="0"/>
          </a:p>
          <a:p>
            <a:endParaRPr lang="fr-FR" dirty="0" smtClean="0"/>
          </a:p>
          <a:p>
            <a:r>
              <a:rPr lang="fr-FR" dirty="0" smtClean="0"/>
              <a:t>Les </a:t>
            </a:r>
            <a:r>
              <a:rPr lang="fr-FR" i="1" dirty="0" smtClean="0"/>
              <a:t>réseaux métropolitains</a:t>
            </a:r>
            <a:r>
              <a:rPr lang="fr-FR" dirty="0" smtClean="0"/>
              <a:t>  ou </a:t>
            </a:r>
            <a:r>
              <a:rPr lang="fr-FR" b="1" dirty="0" smtClean="0"/>
              <a:t>MAN</a:t>
            </a:r>
            <a:r>
              <a:rPr lang="fr-FR" dirty="0" smtClean="0"/>
              <a:t> (</a:t>
            </a:r>
            <a:r>
              <a:rPr lang="fr-FR" b="1" dirty="0" smtClean="0"/>
              <a:t>M</a:t>
            </a:r>
            <a:r>
              <a:rPr lang="fr-FR" dirty="0" smtClean="0"/>
              <a:t>etropolitain </a:t>
            </a:r>
            <a:r>
              <a:rPr lang="fr-FR" b="1" dirty="0" smtClean="0"/>
              <a:t>A</a:t>
            </a:r>
            <a:r>
              <a:rPr lang="fr-FR" dirty="0" smtClean="0"/>
              <a:t>rea </a:t>
            </a:r>
            <a:r>
              <a:rPr lang="fr-FR" b="1" dirty="0" smtClean="0"/>
              <a:t>N</a:t>
            </a:r>
            <a:r>
              <a:rPr lang="fr-FR" dirty="0" smtClean="0"/>
              <a:t>etwork)</a:t>
            </a:r>
          </a:p>
          <a:p>
            <a:endParaRPr lang="fr-FR" dirty="0" smtClean="0"/>
          </a:p>
          <a:p>
            <a:endParaRPr lang="fr-FR" dirty="0" smtClean="0"/>
          </a:p>
          <a:p>
            <a:r>
              <a:rPr lang="fr-FR" dirty="0" smtClean="0"/>
              <a:t>Les </a:t>
            </a:r>
            <a:r>
              <a:rPr lang="fr-FR" i="1" dirty="0" smtClean="0"/>
              <a:t>réseaux longues distances</a:t>
            </a:r>
            <a:r>
              <a:rPr lang="fr-FR" dirty="0" smtClean="0"/>
              <a:t> ou  </a:t>
            </a:r>
            <a:r>
              <a:rPr lang="fr-FR" b="1" dirty="0" smtClean="0"/>
              <a:t>WAN</a:t>
            </a:r>
            <a:r>
              <a:rPr lang="fr-FR" dirty="0" smtClean="0"/>
              <a:t>   (</a:t>
            </a:r>
            <a:r>
              <a:rPr lang="fr-FR" b="1" dirty="0" smtClean="0"/>
              <a:t>W</a:t>
            </a:r>
            <a:r>
              <a:rPr lang="fr-FR" dirty="0" smtClean="0"/>
              <a:t>ide </a:t>
            </a:r>
            <a:r>
              <a:rPr lang="fr-FR" b="1" dirty="0" smtClean="0"/>
              <a:t>A</a:t>
            </a:r>
            <a:r>
              <a:rPr lang="fr-FR" dirty="0" smtClean="0"/>
              <a:t>rea </a:t>
            </a:r>
            <a:r>
              <a:rPr lang="fr-FR" b="1" dirty="0" smtClean="0"/>
              <a:t>N</a:t>
            </a:r>
            <a:r>
              <a:rPr lang="fr-FR" dirty="0" smtClean="0"/>
              <a:t>etwork)</a:t>
            </a:r>
            <a:endParaRPr lang="fr-F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Schéma d’un réseau informatique</a:t>
            </a:r>
            <a:endParaRPr lang="fr-FR" dirty="0"/>
          </a:p>
        </p:txBody>
      </p:sp>
      <p:sp>
        <p:nvSpPr>
          <p:cNvPr id="3" name="Espace réservé du numéro de diapositive 2"/>
          <p:cNvSpPr>
            <a:spLocks noGrp="1"/>
          </p:cNvSpPr>
          <p:nvPr>
            <p:ph type="sldNum" sz="quarter" idx="12"/>
          </p:nvPr>
        </p:nvSpPr>
        <p:spPr/>
        <p:txBody>
          <a:bodyPr/>
          <a:lstStyle/>
          <a:p>
            <a:fld id="{C4948B90-C1E0-4C55-9C3F-5B87F560A34D}" type="slidenum">
              <a:rPr lang="fr-FR" smtClean="0"/>
              <a:pPr/>
              <a:t>42</a:t>
            </a:fld>
            <a:endParaRPr lang="fr-FR"/>
          </a:p>
        </p:txBody>
      </p:sp>
      <p:pic>
        <p:nvPicPr>
          <p:cNvPr id="1026" name="Picture 2"/>
          <p:cNvPicPr>
            <a:picLocks noGrp="1" noChangeAspect="1" noChangeArrowheads="1"/>
          </p:cNvPicPr>
          <p:nvPr>
            <p:ph sz="quarter" idx="1"/>
          </p:nvPr>
        </p:nvPicPr>
        <p:blipFill>
          <a:blip r:embed="rId2"/>
          <a:srcRect l="42463" t="34858" r="26287" b="14488"/>
          <a:stretch>
            <a:fillRect/>
          </a:stretch>
        </p:blipFill>
        <p:spPr bwMode="auto">
          <a:xfrm>
            <a:off x="642910" y="1643050"/>
            <a:ext cx="7929618" cy="4643470"/>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3500" dirty="0" smtClean="0"/>
              <a:t>Réseaux Ethernet et </a:t>
            </a:r>
            <a:r>
              <a:rPr lang="fr-FR" sz="3500" dirty="0" err="1" smtClean="0"/>
              <a:t>Reseaux</a:t>
            </a:r>
            <a:r>
              <a:rPr lang="fr-FR" sz="3500" dirty="0" smtClean="0"/>
              <a:t> </a:t>
            </a:r>
            <a:r>
              <a:rPr lang="fr-FR" sz="3500" dirty="0" err="1" smtClean="0"/>
              <a:t>Wi-Fi</a:t>
            </a:r>
            <a:r>
              <a:rPr lang="fr-FR" sz="3500" dirty="0" smtClean="0"/>
              <a:t> (1/2)</a:t>
            </a:r>
            <a:endParaRPr lang="fr-FR" sz="3500" dirty="0"/>
          </a:p>
        </p:txBody>
      </p:sp>
      <p:sp>
        <p:nvSpPr>
          <p:cNvPr id="3" name="Espace réservé du numéro de diapositive 2"/>
          <p:cNvSpPr>
            <a:spLocks noGrp="1"/>
          </p:cNvSpPr>
          <p:nvPr>
            <p:ph type="sldNum" sz="quarter" idx="12"/>
          </p:nvPr>
        </p:nvSpPr>
        <p:spPr/>
        <p:txBody>
          <a:bodyPr/>
          <a:lstStyle/>
          <a:p>
            <a:fld id="{C4948B90-C1E0-4C55-9C3F-5B87F560A34D}" type="slidenum">
              <a:rPr lang="fr-FR" smtClean="0"/>
              <a:pPr/>
              <a:t>43</a:t>
            </a:fld>
            <a:endParaRPr lang="fr-FR"/>
          </a:p>
        </p:txBody>
      </p:sp>
      <p:sp>
        <p:nvSpPr>
          <p:cNvPr id="4" name="Espace réservé du contenu 3"/>
          <p:cNvSpPr>
            <a:spLocks noGrp="1"/>
          </p:cNvSpPr>
          <p:nvPr>
            <p:ph sz="quarter" idx="1"/>
          </p:nvPr>
        </p:nvSpPr>
        <p:spPr/>
        <p:txBody>
          <a:bodyPr/>
          <a:lstStyle/>
          <a:p>
            <a:r>
              <a:rPr lang="fr-FR" b="1" u="sng" dirty="0" smtClean="0"/>
              <a:t>Réseaux Ethernet : </a:t>
            </a:r>
          </a:p>
          <a:p>
            <a:pPr lvl="1"/>
            <a:r>
              <a:rPr lang="fr-FR" b="1" dirty="0" smtClean="0"/>
              <a:t>Ethernet désigne une technologie qui permet aux dispositifs des réseaux de données câblés de communiquer entre eux</a:t>
            </a:r>
            <a:r>
              <a:rPr lang="fr-FR" dirty="0" smtClean="0"/>
              <a:t>. Les appareils connectés dans un réseau Ethernet peuvent former un réseau et échanger des paquets de données. De cette façon, un réseau local (LAN) est créé via des connexions Ethernet.</a:t>
            </a:r>
            <a:endParaRPr lang="fr-F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42910" y="274638"/>
            <a:ext cx="8043890" cy="1143000"/>
          </a:xfrm>
        </p:spPr>
        <p:txBody>
          <a:bodyPr>
            <a:noAutofit/>
          </a:bodyPr>
          <a:lstStyle/>
          <a:p>
            <a:r>
              <a:rPr lang="fr-FR" sz="3500" b="1" dirty="0" smtClean="0"/>
              <a:t>Réseaux Ethernet et Réseaux </a:t>
            </a:r>
            <a:r>
              <a:rPr lang="fr-FR" sz="3500" b="1" dirty="0" err="1" smtClean="0"/>
              <a:t>Wi-Fi</a:t>
            </a:r>
            <a:r>
              <a:rPr lang="fr-FR" sz="3500" b="1" dirty="0" smtClean="0"/>
              <a:t> (2/2)</a:t>
            </a:r>
            <a:endParaRPr lang="fr-FR" sz="3500" b="1" dirty="0"/>
          </a:p>
        </p:txBody>
      </p:sp>
      <p:sp>
        <p:nvSpPr>
          <p:cNvPr id="3" name="Espace réservé du numéro de diapositive 2"/>
          <p:cNvSpPr>
            <a:spLocks noGrp="1"/>
          </p:cNvSpPr>
          <p:nvPr>
            <p:ph type="sldNum" sz="quarter" idx="12"/>
          </p:nvPr>
        </p:nvSpPr>
        <p:spPr/>
        <p:txBody>
          <a:bodyPr/>
          <a:lstStyle/>
          <a:p>
            <a:fld id="{C4948B90-C1E0-4C55-9C3F-5B87F560A34D}" type="slidenum">
              <a:rPr lang="fr-FR" smtClean="0"/>
              <a:pPr/>
              <a:t>44</a:t>
            </a:fld>
            <a:endParaRPr lang="fr-FR"/>
          </a:p>
        </p:txBody>
      </p:sp>
      <p:sp>
        <p:nvSpPr>
          <p:cNvPr id="4" name="Espace réservé du contenu 3"/>
          <p:cNvSpPr>
            <a:spLocks noGrp="1"/>
          </p:cNvSpPr>
          <p:nvPr>
            <p:ph sz="quarter" idx="1"/>
          </p:nvPr>
        </p:nvSpPr>
        <p:spPr>
          <a:xfrm>
            <a:off x="428596" y="1447800"/>
            <a:ext cx="8258204" cy="4572000"/>
          </a:xfrm>
        </p:spPr>
        <p:txBody>
          <a:bodyPr>
            <a:normAutofit lnSpcReduction="10000"/>
          </a:bodyPr>
          <a:lstStyle/>
          <a:p>
            <a:r>
              <a:rPr lang="fr-FR" sz="2800" dirty="0" smtClean="0"/>
              <a:t>Réseaux </a:t>
            </a:r>
            <a:r>
              <a:rPr lang="fr-FR" sz="2800" dirty="0" err="1" smtClean="0"/>
              <a:t>Wi-Fi</a:t>
            </a:r>
            <a:r>
              <a:rPr lang="fr-FR" sz="2800" dirty="0" smtClean="0"/>
              <a:t> :</a:t>
            </a:r>
          </a:p>
          <a:p>
            <a:pPr lvl="1"/>
            <a:r>
              <a:rPr lang="fr-FR" dirty="0" smtClean="0"/>
              <a:t>est un ensemble de protocoles de communication sans fil régis par les normes du groupe IEEE 802.11 (ISO/CEI 8802-11). Un réseau </a:t>
            </a:r>
            <a:r>
              <a:rPr lang="fr-FR" dirty="0" err="1" smtClean="0"/>
              <a:t>Wi-Fi</a:t>
            </a:r>
            <a:r>
              <a:rPr lang="fr-FR" dirty="0" smtClean="0"/>
              <a:t> permet de relier par ondes radio plusieurs appareils informatiques (ordinateur, routeur, smartphone, modem Internet, etc.) au sein d'un réseau informatique afin de permettre la transmission de données entre eux.</a:t>
            </a:r>
          </a:p>
          <a:p>
            <a:pPr lvl="1"/>
            <a:endParaRPr lang="fr-FR" dirty="0" smtClean="0"/>
          </a:p>
          <a:p>
            <a:pPr lvl="1"/>
            <a:r>
              <a:rPr lang="fr-FR" dirty="0" smtClean="0"/>
              <a:t>Existe d’autre réseaux comme :</a:t>
            </a:r>
          </a:p>
          <a:p>
            <a:pPr lvl="2"/>
            <a:r>
              <a:rPr lang="fr-FR" dirty="0" smtClean="0"/>
              <a:t>– Bluetooth : comme </a:t>
            </a:r>
            <a:r>
              <a:rPr lang="fr-FR" dirty="0" err="1" smtClean="0"/>
              <a:t>Wi-Fi</a:t>
            </a:r>
            <a:r>
              <a:rPr lang="fr-FR" dirty="0" smtClean="0"/>
              <a:t> mais sur de plus courtes distances et avec des débits plus faibles</a:t>
            </a:r>
          </a:p>
          <a:p>
            <a:pPr lvl="2"/>
            <a:r>
              <a:rPr lang="fr-FR" dirty="0" smtClean="0"/>
              <a:t>– CPL : transmission sur câble du réseau électrique, standardisé par « </a:t>
            </a:r>
            <a:r>
              <a:rPr lang="fr-FR" dirty="0" err="1" smtClean="0"/>
              <a:t>Homeplug</a:t>
            </a:r>
            <a:r>
              <a:rPr lang="fr-FR" dirty="0" smtClean="0"/>
              <a:t> Alliance » et IEEE 1901</a:t>
            </a:r>
            <a:endParaRPr lang="fr-F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fld id="{C4948B90-C1E0-4C55-9C3F-5B87F560A34D}" type="slidenum">
              <a:rPr lang="fr-FR" smtClean="0"/>
              <a:pPr/>
              <a:t>45</a:t>
            </a:fld>
            <a:endParaRPr lang="fr-FR"/>
          </a:p>
        </p:txBody>
      </p:sp>
      <p:sp>
        <p:nvSpPr>
          <p:cNvPr id="5" name="Titre 1"/>
          <p:cNvSpPr txBox="1">
            <a:spLocks/>
          </p:cNvSpPr>
          <p:nvPr/>
        </p:nvSpPr>
        <p:spPr>
          <a:xfrm>
            <a:off x="285720" y="2857496"/>
            <a:ext cx="8401080" cy="1143000"/>
          </a:xfrm>
          <a:prstGeom prst="rect">
            <a:avLst/>
          </a:prstGeom>
        </p:spPr>
        <p:style>
          <a:lnRef idx="1">
            <a:schemeClr val="dk1"/>
          </a:lnRef>
          <a:fillRef idx="2">
            <a:schemeClr val="dk1"/>
          </a:fillRef>
          <a:effectRef idx="1">
            <a:schemeClr val="dk1"/>
          </a:effectRef>
          <a:fontRef idx="minor">
            <a:schemeClr val="dk1"/>
          </a:fontRef>
        </p:style>
        <p:txBody>
          <a:bodyPr bIns="91440" anchor="b" anchorCtr="0">
            <a:normAutofit fontScale="92500" lnSpcReduction="20000"/>
          </a:bodyPr>
          <a:lstStyle/>
          <a:p>
            <a:pPr lvl="0" algn="ctr">
              <a:spcBef>
                <a:spcPct val="0"/>
              </a:spcBef>
            </a:pPr>
            <a:r>
              <a:rPr lang="fr-FR" sz="4000" b="1" dirty="0" smtClean="0"/>
              <a:t>Architecture physique des réseaux informatiques</a:t>
            </a:r>
            <a:endParaRPr kumimoji="0" lang="fr-FR" sz="4000" b="0" i="0" u="none" strike="noStrike" kern="1200" cap="none" spc="0" normalizeH="0" baseline="0" noProof="0" dirty="0">
              <a:ln>
                <a:noFill/>
              </a:ln>
              <a:solidFill>
                <a:schemeClr val="dk1"/>
              </a:solidFill>
              <a:effectLst/>
              <a:uLnTx/>
              <a:uFillTx/>
              <a:latin typeface="+mn-lt"/>
              <a:ea typeface="+mn-ea"/>
              <a:cs typeface="+mn-c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500" b="1" dirty="0" smtClean="0"/>
              <a:t>Les éléments actifs de l’architecture physique d’un réseau (1/2)</a:t>
            </a:r>
            <a:endParaRPr lang="fr-FR" sz="2500" b="1" dirty="0"/>
          </a:p>
        </p:txBody>
      </p:sp>
      <p:sp>
        <p:nvSpPr>
          <p:cNvPr id="3" name="Espace réservé du numéro de diapositive 2"/>
          <p:cNvSpPr>
            <a:spLocks noGrp="1"/>
          </p:cNvSpPr>
          <p:nvPr>
            <p:ph type="sldNum" sz="quarter" idx="12"/>
          </p:nvPr>
        </p:nvSpPr>
        <p:spPr/>
        <p:txBody>
          <a:bodyPr/>
          <a:lstStyle/>
          <a:p>
            <a:fld id="{C4948B90-C1E0-4C55-9C3F-5B87F560A34D}" type="slidenum">
              <a:rPr lang="fr-FR" smtClean="0"/>
              <a:pPr/>
              <a:t>46</a:t>
            </a:fld>
            <a:endParaRPr lang="fr-FR"/>
          </a:p>
        </p:txBody>
      </p:sp>
      <p:sp>
        <p:nvSpPr>
          <p:cNvPr id="4" name="Espace réservé du contenu 3"/>
          <p:cNvSpPr>
            <a:spLocks noGrp="1"/>
          </p:cNvSpPr>
          <p:nvPr>
            <p:ph sz="quarter" idx="1"/>
          </p:nvPr>
        </p:nvSpPr>
        <p:spPr/>
        <p:txBody>
          <a:bodyPr>
            <a:normAutofit/>
          </a:bodyPr>
          <a:lstStyle/>
          <a:p>
            <a:r>
              <a:rPr lang="fr-FR" sz="2000" dirty="0" smtClean="0"/>
              <a:t>Les éléments actifs sont les matériels qui ont pour utilité de relier les équipements finaux du réseau informatique (ordinateurs, scanners, imprimantes, …). </a:t>
            </a:r>
          </a:p>
          <a:p>
            <a:endParaRPr lang="fr-FR" sz="2000" dirty="0" smtClean="0"/>
          </a:p>
          <a:p>
            <a:r>
              <a:rPr lang="fr-FR" sz="2000" b="1" i="1" u="sng" dirty="0" smtClean="0"/>
              <a:t>Concentrateur (hub) </a:t>
            </a:r>
            <a:r>
              <a:rPr lang="fr-FR" sz="2000" b="1" i="1" dirty="0" smtClean="0"/>
              <a:t>: </a:t>
            </a:r>
          </a:p>
          <a:p>
            <a:pPr lvl="1"/>
            <a:r>
              <a:rPr lang="fr-FR" sz="1700" b="1" i="1" dirty="0" smtClean="0"/>
              <a:t> </a:t>
            </a:r>
            <a:r>
              <a:rPr lang="fr-FR" sz="1700" dirty="0" smtClean="0"/>
              <a:t>Le hub relie les équipements finaux du réseau informatique. Il s’agit d’un répéteur de données transmettant celles-ci à toutes les machines connectées. Matériel n’étant plus utilisé car il génère d’importants trafics sur le réseau. </a:t>
            </a:r>
          </a:p>
          <a:p>
            <a:pPr lvl="1"/>
            <a:endParaRPr lang="fr-FR" sz="1700" dirty="0" smtClean="0"/>
          </a:p>
          <a:p>
            <a:r>
              <a:rPr lang="fr-FR" sz="2000" b="1" i="1" u="sng" dirty="0" smtClean="0"/>
              <a:t>Commutateur (</a:t>
            </a:r>
            <a:r>
              <a:rPr lang="fr-FR" sz="2000" b="1" i="1" u="sng" dirty="0" err="1" smtClean="0"/>
              <a:t>switch</a:t>
            </a:r>
            <a:r>
              <a:rPr lang="fr-FR" sz="2000" b="1" i="1" u="sng" dirty="0" smtClean="0"/>
              <a:t>) </a:t>
            </a:r>
            <a:r>
              <a:rPr lang="fr-FR" sz="1700" b="1" i="1" u="sng" dirty="0" smtClean="0"/>
              <a:t>:  </a:t>
            </a:r>
          </a:p>
          <a:p>
            <a:pPr lvl="1"/>
            <a:r>
              <a:rPr lang="fr-FR" sz="1700" dirty="0" smtClean="0"/>
              <a:t>Le </a:t>
            </a:r>
            <a:r>
              <a:rPr lang="fr-FR" sz="1700" dirty="0" err="1" smtClean="0"/>
              <a:t>switch</a:t>
            </a:r>
            <a:r>
              <a:rPr lang="fr-FR" sz="1700" dirty="0" smtClean="0"/>
              <a:t> relie les équipements finaux du réseau informatique. Il s’agit d’un répéteur de données qui dirige les données uniquement vers la machine destinataire. </a:t>
            </a:r>
            <a:endParaRPr lang="fr-FR" sz="1700" b="1" i="1" u="sng" dirty="0" smtClean="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500" b="1" dirty="0" smtClean="0"/>
              <a:t>Les éléments actifs de l’architecture physique d’un réseau (2/2)</a:t>
            </a:r>
            <a:endParaRPr lang="fr-FR" sz="2500" dirty="0"/>
          </a:p>
        </p:txBody>
      </p:sp>
      <p:sp>
        <p:nvSpPr>
          <p:cNvPr id="3" name="Espace réservé du numéro de diapositive 2"/>
          <p:cNvSpPr>
            <a:spLocks noGrp="1"/>
          </p:cNvSpPr>
          <p:nvPr>
            <p:ph type="sldNum" sz="quarter" idx="12"/>
          </p:nvPr>
        </p:nvSpPr>
        <p:spPr/>
        <p:txBody>
          <a:bodyPr/>
          <a:lstStyle/>
          <a:p>
            <a:fld id="{C4948B90-C1E0-4C55-9C3F-5B87F560A34D}" type="slidenum">
              <a:rPr lang="fr-FR" smtClean="0"/>
              <a:pPr/>
              <a:t>47</a:t>
            </a:fld>
            <a:endParaRPr lang="fr-FR"/>
          </a:p>
        </p:txBody>
      </p:sp>
      <p:sp>
        <p:nvSpPr>
          <p:cNvPr id="4" name="Espace réservé du contenu 3"/>
          <p:cNvSpPr>
            <a:spLocks noGrp="1"/>
          </p:cNvSpPr>
          <p:nvPr>
            <p:ph sz="quarter" idx="1"/>
          </p:nvPr>
        </p:nvSpPr>
        <p:spPr/>
        <p:txBody>
          <a:bodyPr>
            <a:normAutofit/>
          </a:bodyPr>
          <a:lstStyle/>
          <a:p>
            <a:r>
              <a:rPr lang="fr-FR" sz="2000" b="1" i="1" u="sng" dirty="0" smtClean="0"/>
              <a:t>Routeur</a:t>
            </a:r>
            <a:r>
              <a:rPr lang="fr-FR" sz="2800" dirty="0" smtClean="0"/>
              <a:t> :</a:t>
            </a:r>
          </a:p>
          <a:p>
            <a:pPr lvl="1"/>
            <a:r>
              <a:rPr lang="fr-FR" sz="1700" dirty="0" smtClean="0"/>
              <a:t>Le routeur est un matériel destiné à faire communiquer des réseaux « logiques » différents, c’est-à-dire ayant des plages d’adresses IP distinctes. Le routeur dispose de plusieurs cartes réseaux lui permettant de « router » (faire passer) les informations d’un réseau à un autre. </a:t>
            </a:r>
          </a:p>
          <a:p>
            <a:r>
              <a:rPr lang="fr-FR" sz="2000" b="1" i="1" u="sng" dirty="0" smtClean="0"/>
              <a:t>Modem</a:t>
            </a:r>
            <a:r>
              <a:rPr lang="fr-FR" sz="2800" dirty="0" smtClean="0"/>
              <a:t> : </a:t>
            </a:r>
            <a:endParaRPr lang="fr-FR" sz="2800" b="1" i="1" dirty="0" smtClean="0"/>
          </a:p>
          <a:p>
            <a:pPr lvl="1"/>
            <a:r>
              <a:rPr lang="fr-FR" sz="1800" dirty="0" smtClean="0"/>
              <a:t>Le modem est un périphérique servant à communiquer avec des utilisateurs distants par l'intermédiaire d'une ligne téléphonique (</a:t>
            </a:r>
            <a:r>
              <a:rPr lang="fr-FR" sz="1800" b="1" i="1" dirty="0" smtClean="0"/>
              <a:t>modem </a:t>
            </a:r>
            <a:r>
              <a:rPr lang="fr-FR" sz="1800" b="1" i="1" dirty="0" err="1" smtClean="0"/>
              <a:t>adsl</a:t>
            </a:r>
            <a:r>
              <a:rPr lang="fr-FR" sz="1800" dirty="0" smtClean="0"/>
              <a:t>). Il permet de se connecter à Internet. Techniquement, l’appareil sert à convertir les données numériques de l’ordinateur en signal modulé, dit « analogique », transmissible par une ligne de téléphone classique et réciproquement. A présent, il existe également des modems pour le câble (réseau au départ uniquement pour la télévision) et modems pour la fibre optique</a:t>
            </a:r>
            <a:endParaRPr lang="fr-FR" sz="18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500" b="1" dirty="0" smtClean="0"/>
              <a:t>Les éléments passifs de l’architecture physique d’un réseau </a:t>
            </a:r>
            <a:endParaRPr lang="fr-FR" sz="2500" b="1" dirty="0"/>
          </a:p>
        </p:txBody>
      </p:sp>
      <p:sp>
        <p:nvSpPr>
          <p:cNvPr id="3" name="Espace réservé du numéro de diapositive 2"/>
          <p:cNvSpPr>
            <a:spLocks noGrp="1"/>
          </p:cNvSpPr>
          <p:nvPr>
            <p:ph type="sldNum" sz="quarter" idx="12"/>
          </p:nvPr>
        </p:nvSpPr>
        <p:spPr/>
        <p:txBody>
          <a:bodyPr/>
          <a:lstStyle/>
          <a:p>
            <a:fld id="{C4948B90-C1E0-4C55-9C3F-5B87F560A34D}" type="slidenum">
              <a:rPr lang="fr-FR" smtClean="0"/>
              <a:pPr/>
              <a:t>48</a:t>
            </a:fld>
            <a:endParaRPr lang="fr-FR"/>
          </a:p>
        </p:txBody>
      </p:sp>
      <p:sp>
        <p:nvSpPr>
          <p:cNvPr id="4" name="Espace réservé du contenu 3"/>
          <p:cNvSpPr>
            <a:spLocks noGrp="1"/>
          </p:cNvSpPr>
          <p:nvPr>
            <p:ph sz="quarter" idx="1"/>
          </p:nvPr>
        </p:nvSpPr>
        <p:spPr/>
        <p:txBody>
          <a:bodyPr>
            <a:normAutofit/>
          </a:bodyPr>
          <a:lstStyle/>
          <a:p>
            <a:r>
              <a:rPr lang="fr-FR" sz="2000" dirty="0" smtClean="0"/>
              <a:t>Les éléments passifs sont les matériels d'interconnexion entre les équipements finaux (ordinateurs, imprimantes, …) et les éléments actifs (Switch, modems, …).</a:t>
            </a:r>
          </a:p>
          <a:p>
            <a:endParaRPr lang="fr-FR" sz="2000" dirty="0" smtClean="0"/>
          </a:p>
          <a:p>
            <a:endParaRPr lang="fr-FR" sz="2000" dirty="0"/>
          </a:p>
        </p:txBody>
      </p:sp>
      <p:pic>
        <p:nvPicPr>
          <p:cNvPr id="2052" name="Picture 4"/>
          <p:cNvPicPr>
            <a:picLocks noChangeAspect="1" noChangeArrowheads="1"/>
          </p:cNvPicPr>
          <p:nvPr/>
        </p:nvPicPr>
        <p:blipFill>
          <a:blip r:embed="rId2"/>
          <a:srcRect l="35937" t="26667" r="18125" b="15000"/>
          <a:stretch>
            <a:fillRect/>
          </a:stretch>
        </p:blipFill>
        <p:spPr bwMode="auto">
          <a:xfrm>
            <a:off x="571472" y="2285992"/>
            <a:ext cx="8072494" cy="4214842"/>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fld id="{C4948B90-C1E0-4C55-9C3F-5B87F560A34D}" type="slidenum">
              <a:rPr lang="fr-FR" smtClean="0"/>
              <a:pPr/>
              <a:t>49</a:t>
            </a:fld>
            <a:endParaRPr lang="fr-FR"/>
          </a:p>
        </p:txBody>
      </p:sp>
      <p:sp>
        <p:nvSpPr>
          <p:cNvPr id="5" name="Titre 1"/>
          <p:cNvSpPr>
            <a:spLocks noGrp="1"/>
          </p:cNvSpPr>
          <p:nvPr>
            <p:ph type="title"/>
          </p:nvPr>
        </p:nvSpPr>
        <p:spPr>
          <a:xfrm>
            <a:off x="857224" y="2285992"/>
            <a:ext cx="7772400" cy="1714512"/>
          </a:xfrm>
        </p:spPr>
        <p:style>
          <a:lnRef idx="1">
            <a:schemeClr val="accent1"/>
          </a:lnRef>
          <a:fillRef idx="2">
            <a:schemeClr val="accent1"/>
          </a:fillRef>
          <a:effectRef idx="1">
            <a:schemeClr val="accent1"/>
          </a:effectRef>
          <a:fontRef idx="minor">
            <a:schemeClr val="dk1"/>
          </a:fontRef>
        </p:style>
        <p:txBody>
          <a:bodyPr>
            <a:normAutofit fontScale="90000"/>
          </a:bodyPr>
          <a:lstStyle/>
          <a:p>
            <a:pPr algn="ctr"/>
            <a:r>
              <a:rPr lang="fr-FR" sz="3400" b="1" dirty="0" smtClean="0"/>
              <a:t/>
            </a:r>
            <a:br>
              <a:rPr lang="fr-FR" sz="3400" b="1" dirty="0" smtClean="0"/>
            </a:br>
            <a:r>
              <a:rPr lang="fr-FR" sz="3400" b="1" dirty="0" smtClean="0"/>
              <a:t/>
            </a:r>
            <a:br>
              <a:rPr lang="fr-FR" sz="3400" b="1" dirty="0" smtClean="0"/>
            </a:br>
            <a:r>
              <a:rPr lang="fr-FR" sz="3400" b="1" dirty="0" smtClean="0"/>
              <a:t/>
            </a:r>
            <a:br>
              <a:rPr lang="fr-FR" sz="3400" b="1" dirty="0" smtClean="0"/>
            </a:br>
            <a:r>
              <a:rPr lang="fr-FR" sz="3400" b="1" dirty="0" smtClean="0"/>
              <a:t/>
            </a:r>
            <a:br>
              <a:rPr lang="fr-FR" sz="3400" b="1" dirty="0" smtClean="0"/>
            </a:br>
            <a:r>
              <a:rPr lang="fr-FR" sz="3400" b="1" dirty="0" smtClean="0"/>
              <a:t/>
            </a:r>
            <a:br>
              <a:rPr lang="fr-FR" sz="3400" b="1" dirty="0" smtClean="0"/>
            </a:br>
            <a:r>
              <a:rPr lang="fr-FR" sz="3400" b="1" dirty="0" smtClean="0"/>
              <a:t>Chapitre </a:t>
            </a:r>
            <a:r>
              <a:rPr lang="fr-FR" sz="3400" b="1" dirty="0" smtClean="0"/>
              <a:t>4: </a:t>
            </a:r>
            <a:r>
              <a:rPr lang="fr-FR" sz="3400" b="1" dirty="0" smtClean="0"/>
              <a:t/>
            </a:r>
            <a:br>
              <a:rPr lang="fr-FR" sz="3400" b="1" dirty="0" smtClean="0"/>
            </a:br>
            <a:r>
              <a:rPr lang="fr-FR" sz="3400" b="1" dirty="0" smtClean="0"/>
              <a:t/>
            </a:r>
            <a:br>
              <a:rPr lang="fr-FR" sz="3400" b="1" dirty="0" smtClean="0"/>
            </a:br>
            <a:r>
              <a:rPr lang="fr-FR" sz="3400" b="1" dirty="0" smtClean="0"/>
              <a:t>Internet  &amp; Web</a:t>
            </a:r>
            <a:endParaRPr lang="fr-FR" sz="3400"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smtClean="0"/>
              <a:t>Terme TIC</a:t>
            </a:r>
            <a:endParaRPr lang="fr-FR" b="1" dirty="0"/>
          </a:p>
        </p:txBody>
      </p:sp>
      <p:sp>
        <p:nvSpPr>
          <p:cNvPr id="3" name="Espace réservé du numéro de diapositive 2"/>
          <p:cNvSpPr>
            <a:spLocks noGrp="1"/>
          </p:cNvSpPr>
          <p:nvPr>
            <p:ph type="sldNum" sz="quarter" idx="12"/>
          </p:nvPr>
        </p:nvSpPr>
        <p:spPr/>
        <p:txBody>
          <a:bodyPr/>
          <a:lstStyle/>
          <a:p>
            <a:fld id="{C4948B90-C1E0-4C55-9C3F-5B87F560A34D}" type="slidenum">
              <a:rPr lang="fr-FR" smtClean="0"/>
              <a:pPr/>
              <a:t>5</a:t>
            </a:fld>
            <a:endParaRPr lang="fr-FR"/>
          </a:p>
        </p:txBody>
      </p:sp>
      <p:sp>
        <p:nvSpPr>
          <p:cNvPr id="4" name="Espace réservé du contenu 3"/>
          <p:cNvSpPr>
            <a:spLocks noGrp="1"/>
          </p:cNvSpPr>
          <p:nvPr>
            <p:ph sz="quarter" idx="1"/>
          </p:nvPr>
        </p:nvSpPr>
        <p:spPr/>
        <p:txBody>
          <a:bodyPr>
            <a:normAutofit fontScale="92500"/>
          </a:bodyPr>
          <a:lstStyle/>
          <a:p>
            <a:endParaRPr lang="fr-FR" dirty="0" smtClean="0"/>
          </a:p>
          <a:p>
            <a:r>
              <a:rPr lang="fr-FR" dirty="0" smtClean="0"/>
              <a:t>Le terme TIC (Nouvelles Technologies de l'Information et de la Communication) est un terme francophone utilisé dans les années 1990. </a:t>
            </a:r>
          </a:p>
          <a:p>
            <a:endParaRPr lang="fr-FR" dirty="0" smtClean="0"/>
          </a:p>
          <a:p>
            <a:r>
              <a:rPr lang="fr-FR" dirty="0" smtClean="0"/>
              <a:t>C'était pour distinguer les technologies basées sur l'Internet des moyens de télécommunications traditionnelles.</a:t>
            </a:r>
          </a:p>
          <a:p>
            <a:endParaRPr lang="fr-FR" dirty="0" smtClean="0"/>
          </a:p>
          <a:p>
            <a:r>
              <a:rPr lang="fr-FR" dirty="0" smtClean="0"/>
              <a:t>Il subdivise les </a:t>
            </a:r>
            <a:r>
              <a:rPr lang="fr-FR" b="1" dirty="0" smtClean="0"/>
              <a:t>TIC</a:t>
            </a:r>
            <a:r>
              <a:rPr lang="fr-FR" dirty="0" smtClean="0"/>
              <a:t> en trois catégories : </a:t>
            </a:r>
            <a:r>
              <a:rPr lang="fr-FR" b="1" dirty="0" smtClean="0"/>
              <a:t>l'audiovisuel</a:t>
            </a:r>
            <a:r>
              <a:rPr lang="fr-FR" dirty="0" smtClean="0"/>
              <a:t> (son et image), </a:t>
            </a:r>
            <a:r>
              <a:rPr lang="fr-FR" b="1" dirty="0" smtClean="0"/>
              <a:t>l'informatique</a:t>
            </a:r>
            <a:r>
              <a:rPr lang="fr-FR" dirty="0" smtClean="0"/>
              <a:t> (codage et traitement de l'information) et les </a:t>
            </a:r>
            <a:r>
              <a:rPr lang="fr-FR" b="1" dirty="0" smtClean="0"/>
              <a:t>télécommunications</a:t>
            </a:r>
            <a:r>
              <a:rPr lang="fr-FR" dirty="0" smtClean="0"/>
              <a:t> (Internet et réseaux)</a:t>
            </a:r>
            <a:endParaRPr lang="fr-F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fld id="{C4948B90-C1E0-4C55-9C3F-5B87F560A34D}" type="slidenum">
              <a:rPr lang="fr-FR" smtClean="0"/>
              <a:pPr/>
              <a:t>50</a:t>
            </a:fld>
            <a:endParaRPr lang="fr-FR"/>
          </a:p>
        </p:txBody>
      </p:sp>
      <p:sp>
        <p:nvSpPr>
          <p:cNvPr id="5" name="Titre 1"/>
          <p:cNvSpPr txBox="1">
            <a:spLocks/>
          </p:cNvSpPr>
          <p:nvPr/>
        </p:nvSpPr>
        <p:spPr>
          <a:xfrm>
            <a:off x="571472" y="2643182"/>
            <a:ext cx="8186766" cy="1143000"/>
          </a:xfrm>
          <a:prstGeom prst="rect">
            <a:avLst/>
          </a:prstGeom>
        </p:spPr>
        <p:style>
          <a:lnRef idx="1">
            <a:schemeClr val="dk1"/>
          </a:lnRef>
          <a:fillRef idx="2">
            <a:schemeClr val="dk1"/>
          </a:fillRef>
          <a:effectRef idx="1">
            <a:schemeClr val="dk1"/>
          </a:effectRef>
          <a:fontRef idx="minor">
            <a:schemeClr val="dk1"/>
          </a:fontRef>
        </p:style>
        <p:txBody>
          <a:bodyPr bIns="91440" anchor="b" anchorCtr="0">
            <a:normAutofit/>
          </a:bodyPr>
          <a:lstStyle/>
          <a:p>
            <a:pPr lvl="0" algn="ctr">
              <a:spcBef>
                <a:spcPct val="0"/>
              </a:spcBef>
            </a:pPr>
            <a:r>
              <a:rPr lang="fr-FR" sz="4000" b="1" dirty="0" smtClean="0"/>
              <a:t>Langage HTML  &amp; CMS</a:t>
            </a:r>
            <a:endParaRPr kumimoji="0" lang="fr-FR" sz="4000" b="1" i="0" u="none" strike="noStrike" kern="1200" cap="none" spc="0" normalizeH="0" baseline="0" noProof="0" dirty="0">
              <a:ln>
                <a:noFill/>
              </a:ln>
              <a:solidFill>
                <a:schemeClr val="dk1"/>
              </a:solidFill>
              <a:effectLst/>
              <a:uLnTx/>
              <a:uFillTx/>
              <a:latin typeface="+mn-lt"/>
              <a:ea typeface="+mn-ea"/>
              <a:cs typeface="+mn-c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4800" y="260648"/>
            <a:ext cx="8686800" cy="838200"/>
          </a:xfrm>
        </p:spPr>
        <p:txBody>
          <a:bodyPr/>
          <a:lstStyle/>
          <a:p>
            <a:r>
              <a:rPr lang="en-US" dirty="0" smtClean="0"/>
              <a:t>Plan du chapitre</a:t>
            </a:r>
            <a:endParaRPr lang="fr-FR" dirty="0"/>
          </a:p>
        </p:txBody>
      </p:sp>
      <p:sp>
        <p:nvSpPr>
          <p:cNvPr id="3" name="Espace réservé du contenu 2"/>
          <p:cNvSpPr>
            <a:spLocks noGrp="1"/>
          </p:cNvSpPr>
          <p:nvPr>
            <p:ph sz="quarter" idx="1"/>
          </p:nvPr>
        </p:nvSpPr>
        <p:spPr>
          <a:xfrm>
            <a:off x="457200" y="1423318"/>
            <a:ext cx="8686800" cy="4791764"/>
          </a:xfrm>
        </p:spPr>
        <p:txBody>
          <a:bodyPr>
            <a:normAutofit fontScale="85000" lnSpcReduction="20000"/>
          </a:bodyPr>
          <a:lstStyle/>
          <a:p>
            <a:pPr marL="0" indent="0">
              <a:lnSpc>
                <a:spcPct val="110000"/>
              </a:lnSpc>
              <a:buNone/>
            </a:pPr>
            <a:r>
              <a:rPr lang="en-US" sz="2800" b="1" u="sng" dirty="0" err="1" smtClean="0">
                <a:latin typeface="Times New Roman" pitchFamily="18" charset="0"/>
                <a:cs typeface="Times New Roman" pitchFamily="18" charset="0"/>
              </a:rPr>
              <a:t>Partie</a:t>
            </a:r>
            <a:r>
              <a:rPr lang="en-US" sz="2800" b="1" u="sng" dirty="0" smtClean="0">
                <a:latin typeface="Times New Roman" pitchFamily="18" charset="0"/>
                <a:cs typeface="Times New Roman" pitchFamily="18" charset="0"/>
              </a:rPr>
              <a:t> I: HTML</a:t>
            </a:r>
          </a:p>
          <a:p>
            <a:pPr marL="0" indent="0">
              <a:lnSpc>
                <a:spcPct val="110000"/>
              </a:lnSpc>
              <a:buNone/>
            </a:pPr>
            <a:r>
              <a:rPr lang="en-US" sz="2800" b="1" dirty="0" smtClean="0">
                <a:solidFill>
                  <a:schemeClr val="accent2"/>
                </a:solidFill>
                <a:latin typeface="Times New Roman" pitchFamily="18" charset="0"/>
                <a:cs typeface="Times New Roman" pitchFamily="18" charset="0"/>
              </a:rPr>
              <a:t>	1.  </a:t>
            </a:r>
            <a:r>
              <a:rPr lang="en-US" sz="2800" b="1" dirty="0" smtClean="0">
                <a:solidFill>
                  <a:schemeClr val="accent2"/>
                </a:solidFill>
                <a:latin typeface="Times New Roman" pitchFamily="18" charset="0"/>
                <a:cs typeface="Times New Roman" pitchFamily="18" charset="0"/>
              </a:rPr>
              <a:t>INTRODUCTION</a:t>
            </a:r>
            <a:endParaRPr lang="en-US" sz="2800" b="1" dirty="0">
              <a:solidFill>
                <a:schemeClr val="accent2"/>
              </a:solidFill>
              <a:latin typeface="Times New Roman" pitchFamily="18" charset="0"/>
              <a:cs typeface="Times New Roman" pitchFamily="18" charset="0"/>
            </a:endParaRPr>
          </a:p>
          <a:p>
            <a:pPr marL="0" indent="0">
              <a:lnSpc>
                <a:spcPct val="110000"/>
              </a:lnSpc>
              <a:buNone/>
            </a:pPr>
            <a:r>
              <a:rPr lang="en-US" sz="2800" b="1" dirty="0" smtClean="0">
                <a:solidFill>
                  <a:schemeClr val="accent2"/>
                </a:solidFill>
                <a:latin typeface="Times New Roman" pitchFamily="18" charset="0"/>
                <a:cs typeface="Times New Roman" pitchFamily="18" charset="0"/>
              </a:rPr>
              <a:t>	2</a:t>
            </a:r>
            <a:r>
              <a:rPr lang="en-US" sz="2800" b="1" dirty="0" smtClean="0">
                <a:solidFill>
                  <a:schemeClr val="accent2"/>
                </a:solidFill>
                <a:latin typeface="Times New Roman" pitchFamily="18" charset="0"/>
                <a:cs typeface="Times New Roman" pitchFamily="18" charset="0"/>
              </a:rPr>
              <a:t>.  TEXTE</a:t>
            </a:r>
          </a:p>
          <a:p>
            <a:pPr marL="0" indent="0">
              <a:lnSpc>
                <a:spcPct val="110000"/>
              </a:lnSpc>
              <a:buNone/>
            </a:pPr>
            <a:r>
              <a:rPr lang="fr-FR" sz="2800" b="1" dirty="0" smtClean="0">
                <a:solidFill>
                  <a:schemeClr val="accent2"/>
                </a:solidFill>
                <a:latin typeface="Times New Roman" pitchFamily="18" charset="0"/>
                <a:cs typeface="Times New Roman" pitchFamily="18" charset="0"/>
              </a:rPr>
              <a:t>	</a:t>
            </a:r>
            <a:r>
              <a:rPr lang="fr-FR" sz="2800" b="1" dirty="0" smtClean="0">
                <a:solidFill>
                  <a:schemeClr val="accent2"/>
                </a:solidFill>
                <a:latin typeface="Times New Roman" pitchFamily="18" charset="0"/>
                <a:cs typeface="Times New Roman" pitchFamily="18" charset="0"/>
              </a:rPr>
              <a:t>3</a:t>
            </a:r>
            <a:r>
              <a:rPr lang="fr-FR" sz="2800" b="1" dirty="0" smtClean="0">
                <a:solidFill>
                  <a:schemeClr val="accent2"/>
                </a:solidFill>
                <a:latin typeface="Times New Roman" pitchFamily="18" charset="0"/>
                <a:cs typeface="Times New Roman" pitchFamily="18" charset="0"/>
              </a:rPr>
              <a:t>.  TITRE ET LISTES</a:t>
            </a:r>
          </a:p>
          <a:p>
            <a:pPr marL="0" indent="0">
              <a:lnSpc>
                <a:spcPct val="110000"/>
              </a:lnSpc>
              <a:buNone/>
              <a:tabLst>
                <a:tab pos="536575" algn="l"/>
              </a:tabLst>
            </a:pPr>
            <a:r>
              <a:rPr lang="en-US" sz="2800" b="1" dirty="0" smtClean="0">
                <a:solidFill>
                  <a:schemeClr val="accent2"/>
                </a:solidFill>
                <a:latin typeface="Times New Roman" pitchFamily="18" charset="0"/>
                <a:cs typeface="Times New Roman" pitchFamily="18" charset="0"/>
              </a:rPr>
              <a:t>		4</a:t>
            </a:r>
            <a:r>
              <a:rPr lang="en-US" sz="2800" b="1" dirty="0" smtClean="0">
                <a:solidFill>
                  <a:schemeClr val="accent2"/>
                </a:solidFill>
                <a:latin typeface="Times New Roman" pitchFamily="18" charset="0"/>
                <a:cs typeface="Times New Roman" pitchFamily="18" charset="0"/>
              </a:rPr>
              <a:t>.  LIENS</a:t>
            </a:r>
          </a:p>
          <a:p>
            <a:pPr marL="0" indent="0">
              <a:lnSpc>
                <a:spcPct val="110000"/>
              </a:lnSpc>
              <a:buNone/>
              <a:tabLst>
                <a:tab pos="536575" algn="l"/>
              </a:tabLst>
            </a:pPr>
            <a:r>
              <a:rPr lang="en-US" sz="2800" b="1" dirty="0" smtClean="0">
                <a:solidFill>
                  <a:schemeClr val="accent2"/>
                </a:solidFill>
                <a:latin typeface="Times New Roman" pitchFamily="18" charset="0"/>
                <a:cs typeface="Times New Roman" pitchFamily="18" charset="0"/>
              </a:rPr>
              <a:t>		5</a:t>
            </a:r>
            <a:r>
              <a:rPr lang="en-US" sz="2800" b="1" dirty="0" smtClean="0">
                <a:solidFill>
                  <a:schemeClr val="accent2"/>
                </a:solidFill>
                <a:latin typeface="Times New Roman" pitchFamily="18" charset="0"/>
                <a:cs typeface="Times New Roman" pitchFamily="18" charset="0"/>
              </a:rPr>
              <a:t>.  IMAGES</a:t>
            </a:r>
          </a:p>
          <a:p>
            <a:pPr marL="0" indent="0">
              <a:lnSpc>
                <a:spcPct val="110000"/>
              </a:lnSpc>
              <a:buNone/>
              <a:tabLst>
                <a:tab pos="536575" algn="l"/>
              </a:tabLst>
            </a:pPr>
            <a:r>
              <a:rPr lang="fr-FR" sz="2800" b="1" dirty="0" smtClean="0">
                <a:solidFill>
                  <a:schemeClr val="accent2"/>
                </a:solidFill>
                <a:latin typeface="Times New Roman" pitchFamily="18" charset="0"/>
                <a:cs typeface="Times New Roman" pitchFamily="18" charset="0"/>
              </a:rPr>
              <a:t>		6</a:t>
            </a:r>
            <a:r>
              <a:rPr lang="fr-FR" sz="2800" b="1" dirty="0" smtClean="0">
                <a:solidFill>
                  <a:schemeClr val="accent2"/>
                </a:solidFill>
                <a:latin typeface="Times New Roman" pitchFamily="18" charset="0"/>
                <a:cs typeface="Times New Roman" pitchFamily="18" charset="0"/>
              </a:rPr>
              <a:t>.  ARRIERE PLAN</a:t>
            </a:r>
          </a:p>
          <a:p>
            <a:pPr marL="0" indent="0">
              <a:lnSpc>
                <a:spcPct val="110000"/>
              </a:lnSpc>
              <a:buNone/>
              <a:tabLst>
                <a:tab pos="536575" algn="l"/>
              </a:tabLst>
            </a:pPr>
            <a:r>
              <a:rPr lang="en-US" sz="2800" b="1" dirty="0" smtClean="0">
                <a:solidFill>
                  <a:schemeClr val="accent2"/>
                </a:solidFill>
                <a:latin typeface="Times New Roman" pitchFamily="18" charset="0"/>
                <a:cs typeface="Times New Roman" pitchFamily="18" charset="0"/>
              </a:rPr>
              <a:t>		7</a:t>
            </a:r>
            <a:r>
              <a:rPr lang="en-US" sz="2800" b="1" dirty="0" smtClean="0">
                <a:solidFill>
                  <a:schemeClr val="accent2"/>
                </a:solidFill>
                <a:latin typeface="Times New Roman" pitchFamily="18" charset="0"/>
                <a:cs typeface="Times New Roman" pitchFamily="18" charset="0"/>
              </a:rPr>
              <a:t>.  TABLEAU</a:t>
            </a:r>
          </a:p>
          <a:p>
            <a:pPr marL="0" indent="0">
              <a:lnSpc>
                <a:spcPct val="110000"/>
              </a:lnSpc>
              <a:buNone/>
              <a:tabLst>
                <a:tab pos="536575" algn="l"/>
              </a:tabLst>
            </a:pPr>
            <a:r>
              <a:rPr lang="en-US" sz="2800" b="1" dirty="0" smtClean="0">
                <a:solidFill>
                  <a:schemeClr val="accent2"/>
                </a:solidFill>
                <a:latin typeface="Times New Roman" pitchFamily="18" charset="0"/>
                <a:cs typeface="Times New Roman" pitchFamily="18" charset="0"/>
              </a:rPr>
              <a:t>		8</a:t>
            </a:r>
            <a:r>
              <a:rPr lang="en-US" sz="2800" b="1" dirty="0" smtClean="0">
                <a:solidFill>
                  <a:schemeClr val="accent2"/>
                </a:solidFill>
                <a:latin typeface="Times New Roman" pitchFamily="18" charset="0"/>
                <a:cs typeface="Times New Roman" pitchFamily="18" charset="0"/>
              </a:rPr>
              <a:t>.  FORMULAIRE</a:t>
            </a:r>
          </a:p>
          <a:p>
            <a:pPr marL="514350" indent="-514350">
              <a:lnSpc>
                <a:spcPct val="110000"/>
              </a:lnSpc>
              <a:buNone/>
              <a:tabLst>
                <a:tab pos="536575" algn="l"/>
              </a:tabLst>
            </a:pPr>
            <a:r>
              <a:rPr lang="en-US" sz="2800" b="1" dirty="0" smtClean="0">
                <a:solidFill>
                  <a:schemeClr val="accent2"/>
                </a:solidFill>
                <a:latin typeface="Times New Roman" pitchFamily="18" charset="0"/>
                <a:cs typeface="Times New Roman" pitchFamily="18" charset="0"/>
              </a:rPr>
              <a:t>			9 . CADRES</a:t>
            </a:r>
          </a:p>
          <a:p>
            <a:pPr marL="514350" indent="-514350">
              <a:lnSpc>
                <a:spcPct val="110000"/>
              </a:lnSpc>
              <a:buNone/>
              <a:tabLst>
                <a:tab pos="536575" algn="l"/>
              </a:tabLst>
            </a:pPr>
            <a:r>
              <a:rPr lang="en-US" sz="2800" b="1" u="sng" dirty="0" err="1" smtClean="0">
                <a:latin typeface="Times New Roman" pitchFamily="18" charset="0"/>
                <a:cs typeface="Times New Roman" pitchFamily="18" charset="0"/>
              </a:rPr>
              <a:t>Partie</a:t>
            </a:r>
            <a:r>
              <a:rPr lang="en-US" sz="2800" b="1" u="sng" dirty="0" smtClean="0">
                <a:latin typeface="Times New Roman" pitchFamily="18" charset="0"/>
                <a:cs typeface="Times New Roman" pitchFamily="18" charset="0"/>
              </a:rPr>
              <a:t> II : Les CMS</a:t>
            </a:r>
            <a:r>
              <a:rPr lang="en-US" sz="2800" b="1" u="sng" dirty="0" smtClean="0">
                <a:latin typeface="Times New Roman" pitchFamily="18" charset="0"/>
                <a:cs typeface="Times New Roman" pitchFamily="18" charset="0"/>
              </a:rPr>
              <a:t> </a:t>
            </a:r>
            <a:endParaRPr lang="en-US" sz="2800" b="1" u="sng" dirty="0" smtClean="0">
              <a:latin typeface="Times New Roman" pitchFamily="18" charset="0"/>
              <a:cs typeface="Times New Roman" pitchFamily="18" charset="0"/>
            </a:endParaRPr>
          </a:p>
          <a:p>
            <a:pPr marL="514350" indent="-514350">
              <a:lnSpc>
                <a:spcPct val="110000"/>
              </a:lnSpc>
              <a:buNone/>
            </a:pPr>
            <a:endParaRPr lang="fr-FR" dirty="0" smtClean="0">
              <a:solidFill>
                <a:schemeClr val="accent2"/>
              </a:solidFill>
            </a:endParaRPr>
          </a:p>
          <a:p>
            <a:pPr marL="514350" indent="-514350">
              <a:lnSpc>
                <a:spcPct val="110000"/>
              </a:lnSpc>
              <a:buAutoNum type="arabicPeriod"/>
            </a:pPr>
            <a:endParaRPr lang="en-US" dirty="0" smtClean="0"/>
          </a:p>
          <a:p>
            <a:pPr marL="514350" indent="-514350">
              <a:lnSpc>
                <a:spcPct val="110000"/>
              </a:lnSpc>
              <a:buAutoNum type="arabicPeriod"/>
            </a:pPr>
            <a:endParaRPr lang="en-US" dirty="0" smtClean="0"/>
          </a:p>
          <a:p>
            <a:pPr marL="514350" indent="-514350">
              <a:lnSpc>
                <a:spcPct val="110000"/>
              </a:lnSpc>
              <a:buAutoNum type="arabicPeriod"/>
            </a:pPr>
            <a:endParaRPr lang="fr-FR" dirty="0"/>
          </a:p>
        </p:txBody>
      </p:sp>
      <p:sp>
        <p:nvSpPr>
          <p:cNvPr id="4" name="Espace réservé du numéro de diapositive 3"/>
          <p:cNvSpPr>
            <a:spLocks noGrp="1"/>
          </p:cNvSpPr>
          <p:nvPr>
            <p:ph type="sldNum" sz="quarter" idx="12"/>
          </p:nvPr>
        </p:nvSpPr>
        <p:spPr/>
        <p:txBody>
          <a:bodyPr/>
          <a:lstStyle/>
          <a:p>
            <a:fld id="{C4948B90-C1E0-4C55-9C3F-5B87F560A34D}" type="slidenum">
              <a:rPr lang="fr-FR" smtClean="0"/>
              <a:pPr/>
              <a:t>51</a:t>
            </a:fld>
            <a:endParaRPr lang="fr-F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4800" y="332656"/>
            <a:ext cx="8686800" cy="838200"/>
          </a:xfrm>
        </p:spPr>
        <p:txBody>
          <a:bodyPr/>
          <a:lstStyle/>
          <a:p>
            <a:r>
              <a:rPr lang="en-US" dirty="0" smtClean="0">
                <a:solidFill>
                  <a:schemeClr val="accent2"/>
                </a:solidFill>
              </a:rPr>
              <a:t>1. Introduction</a:t>
            </a:r>
            <a:endParaRPr lang="fr-FR" dirty="0"/>
          </a:p>
        </p:txBody>
      </p:sp>
      <p:sp>
        <p:nvSpPr>
          <p:cNvPr id="8" name="Rectangle 3"/>
          <p:cNvSpPr txBox="1">
            <a:spLocks noChangeArrowheads="1"/>
          </p:cNvSpPr>
          <p:nvPr/>
        </p:nvSpPr>
        <p:spPr bwMode="auto">
          <a:xfrm>
            <a:off x="357158" y="1500174"/>
            <a:ext cx="7604151" cy="33575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342900" marR="0" lvl="0" indent="-342900" algn="just" defTabSz="914400" rtl="0" eaLnBrk="1" fontAlgn="auto" latinLnBrk="0" hangingPunct="1">
              <a:lnSpc>
                <a:spcPct val="80000"/>
              </a:lnSpc>
              <a:spcBef>
                <a:spcPct val="20000"/>
              </a:spcBef>
              <a:spcAft>
                <a:spcPts val="0"/>
              </a:spcAft>
              <a:buClr>
                <a:schemeClr val="accent1"/>
              </a:buClr>
              <a:buSzPct val="70000"/>
              <a:buFont typeface="Wingdings 2"/>
              <a:buNone/>
              <a:tabLst/>
              <a:defRPr/>
            </a:pPr>
            <a:r>
              <a:rPr kumimoji="0" lang="fr-FR" sz="1800" b="0" i="0" u="none" strike="noStrike" kern="1200" cap="none" spc="0" normalizeH="0" baseline="0" noProof="0" dirty="0" smtClean="0">
                <a:ln>
                  <a:noFill/>
                </a:ln>
                <a:solidFill>
                  <a:schemeClr val="tx2"/>
                </a:solidFill>
                <a:effectLst/>
                <a:uLnTx/>
                <a:uFillTx/>
                <a:latin typeface="+mn-lt"/>
                <a:ea typeface="+mn-ea"/>
                <a:cs typeface="+mn-cs"/>
              </a:rPr>
              <a:t>	HTML est le langage universel utilisé pour communiquer sur le Web. Votre information sera ainsi transportée sur cette gigantesque toile de réseaux interconnectés qu'est Internet, pour aboutir sur l'ordinateur de votre lecteur grâce à un programme appelé navigateur ou browser.</a:t>
            </a:r>
          </a:p>
          <a:p>
            <a:pPr marL="342900" marR="0" lvl="0" indent="-342900" algn="just" defTabSz="914400" rtl="0" eaLnBrk="1" fontAlgn="auto" latinLnBrk="0" hangingPunct="1">
              <a:lnSpc>
                <a:spcPct val="80000"/>
              </a:lnSpc>
              <a:spcBef>
                <a:spcPct val="20000"/>
              </a:spcBef>
              <a:spcAft>
                <a:spcPts val="0"/>
              </a:spcAft>
              <a:buClr>
                <a:schemeClr val="accent1"/>
              </a:buClr>
              <a:buSzPct val="70000"/>
              <a:buFont typeface="Wingdings 2"/>
              <a:buNone/>
              <a:tabLst/>
              <a:defRPr/>
            </a:pPr>
            <a:endParaRPr kumimoji="0" lang="fr-FR" sz="1800" b="0" i="0" u="none" strike="noStrike" kern="1200" cap="none" spc="0" normalizeH="0" baseline="0" noProof="0" dirty="0" smtClean="0">
              <a:ln>
                <a:noFill/>
              </a:ln>
              <a:solidFill>
                <a:schemeClr val="tx2"/>
              </a:solidFill>
              <a:effectLst/>
              <a:uLnTx/>
              <a:uFillTx/>
              <a:latin typeface="+mn-lt"/>
              <a:ea typeface="+mn-ea"/>
              <a:cs typeface="+mn-cs"/>
            </a:endParaRPr>
          </a:p>
          <a:p>
            <a:pPr marL="342900" marR="0" lvl="0" indent="-342900" algn="just" defTabSz="914400" rtl="0" eaLnBrk="1" fontAlgn="auto" latinLnBrk="0" hangingPunct="1">
              <a:lnSpc>
                <a:spcPct val="80000"/>
              </a:lnSpc>
              <a:spcBef>
                <a:spcPct val="20000"/>
              </a:spcBef>
              <a:spcAft>
                <a:spcPts val="0"/>
              </a:spcAft>
              <a:buClr>
                <a:schemeClr val="accent1"/>
              </a:buClr>
              <a:buSzPct val="70000"/>
              <a:buFont typeface="Wingdings 2"/>
              <a:buNone/>
              <a:tabLst/>
              <a:defRPr/>
            </a:pPr>
            <a:r>
              <a:rPr kumimoji="0" lang="fr-FR" sz="1800" b="0" i="0" u="none" strike="noStrike" kern="1200" cap="none" spc="0" normalizeH="0" baseline="0" noProof="0" dirty="0" smtClean="0">
                <a:ln>
                  <a:noFill/>
                </a:ln>
                <a:solidFill>
                  <a:schemeClr val="tx2"/>
                </a:solidFill>
                <a:effectLst/>
                <a:uLnTx/>
                <a:uFillTx/>
                <a:latin typeface="+mn-lt"/>
                <a:ea typeface="+mn-ea"/>
                <a:cs typeface="+mn-cs"/>
              </a:rPr>
              <a:t>	Ce logiciel, que l'on appelle un browser ou navigateur, vous permet de surfer sur le Net et d'afficher sur votre écran les pages qu'il a interceptées. </a:t>
            </a:r>
          </a:p>
          <a:p>
            <a:pPr marL="342900" lvl="0" indent="-342900" algn="just" fontAlgn="auto">
              <a:lnSpc>
                <a:spcPct val="80000"/>
              </a:lnSpc>
              <a:spcBef>
                <a:spcPct val="20000"/>
              </a:spcBef>
              <a:spcAft>
                <a:spcPts val="0"/>
              </a:spcAft>
              <a:buClr>
                <a:schemeClr val="accent1"/>
              </a:buClr>
              <a:buSzPct val="70000"/>
              <a:defRPr/>
            </a:pPr>
            <a:r>
              <a:rPr kumimoji="0" lang="fr-FR" sz="1800" b="0" i="0" u="none" strike="noStrike" kern="1200" cap="none" spc="0" normalizeH="0" baseline="0" noProof="0" dirty="0" smtClean="0">
                <a:ln>
                  <a:noFill/>
                </a:ln>
                <a:solidFill>
                  <a:schemeClr val="tx2"/>
                </a:solidFill>
                <a:effectLst/>
                <a:uLnTx/>
                <a:uFillTx/>
                <a:latin typeface="+mn-lt"/>
                <a:ea typeface="+mn-ea"/>
                <a:cs typeface="+mn-cs"/>
              </a:rPr>
              <a:t>	</a:t>
            </a:r>
          </a:p>
          <a:p>
            <a:pPr marL="342900" lvl="0" indent="-342900" algn="just" fontAlgn="auto">
              <a:lnSpc>
                <a:spcPct val="80000"/>
              </a:lnSpc>
              <a:spcBef>
                <a:spcPct val="20000"/>
              </a:spcBef>
              <a:spcAft>
                <a:spcPts val="0"/>
              </a:spcAft>
              <a:buClr>
                <a:schemeClr val="accent1"/>
              </a:buClr>
              <a:buSzPct val="70000"/>
              <a:defRPr/>
            </a:pPr>
            <a:r>
              <a:rPr lang="fr-FR" dirty="0" smtClean="0">
                <a:solidFill>
                  <a:schemeClr val="tx2"/>
                </a:solidFill>
                <a:latin typeface="+mn-lt"/>
              </a:rPr>
              <a:t>	</a:t>
            </a:r>
            <a:r>
              <a:rPr kumimoji="0" lang="fr-FR" sz="1800" b="0" i="0" u="none" strike="noStrike" kern="1200" cap="none" spc="0" normalizeH="0" baseline="0" noProof="0" dirty="0" smtClean="0">
                <a:ln>
                  <a:noFill/>
                </a:ln>
                <a:solidFill>
                  <a:schemeClr val="tx2"/>
                </a:solidFill>
                <a:effectLst/>
                <a:uLnTx/>
                <a:uFillTx/>
                <a:latin typeface="+mn-lt"/>
                <a:ea typeface="+mn-ea"/>
                <a:cs typeface="+mn-cs"/>
              </a:rPr>
              <a:t>Il y a, hélas, beaucoup de marques et de types de browsers différents. Des simples, des archaïques ou des sophistiqués... Les plus connus sont </a:t>
            </a:r>
            <a:r>
              <a:rPr kumimoji="0" lang="fr-FR" sz="1800" b="0" i="0" u="none" strike="noStrike" kern="1200" cap="none" spc="0" normalizeH="0" baseline="0" noProof="0" dirty="0" err="1" smtClean="0">
                <a:ln>
                  <a:noFill/>
                </a:ln>
                <a:solidFill>
                  <a:schemeClr val="tx2"/>
                </a:solidFill>
                <a:effectLst/>
                <a:uLnTx/>
                <a:uFillTx/>
                <a:latin typeface="+mn-lt"/>
                <a:ea typeface="+mn-ea"/>
                <a:cs typeface="+mn-cs"/>
              </a:rPr>
              <a:t>FireFox</a:t>
            </a:r>
            <a:r>
              <a:rPr kumimoji="0" lang="fr-FR" sz="1800" b="0" i="0" u="none" strike="noStrike" kern="1200" cap="none" spc="0" normalizeH="0" baseline="0" noProof="0" dirty="0" smtClean="0">
                <a:ln>
                  <a:noFill/>
                </a:ln>
                <a:solidFill>
                  <a:schemeClr val="tx2"/>
                </a:solidFill>
                <a:effectLst/>
                <a:uLnTx/>
                <a:uFillTx/>
                <a:latin typeface="+mn-lt"/>
                <a:ea typeface="+mn-ea"/>
                <a:cs typeface="+mn-cs"/>
              </a:rPr>
              <a:t> de </a:t>
            </a:r>
            <a:r>
              <a:rPr kumimoji="0" lang="fr-FR" sz="1800" b="0" i="0" u="none" strike="noStrike" kern="1200" cap="none" spc="0" normalizeH="0" baseline="0" noProof="0" dirty="0" err="1" smtClean="0">
                <a:ln>
                  <a:noFill/>
                </a:ln>
                <a:solidFill>
                  <a:schemeClr val="tx2"/>
                </a:solidFill>
                <a:effectLst/>
                <a:uLnTx/>
                <a:uFillTx/>
                <a:latin typeface="+mn-lt"/>
                <a:ea typeface="+mn-ea"/>
                <a:cs typeface="+mn-cs"/>
              </a:rPr>
              <a:t>Mozilla</a:t>
            </a:r>
            <a:r>
              <a:rPr kumimoji="0" lang="fr-FR" sz="1800" b="0" i="0" u="none" strike="noStrike" kern="1200" cap="none" spc="0" normalizeH="0" baseline="0" noProof="0" dirty="0" smtClean="0">
                <a:ln>
                  <a:noFill/>
                </a:ln>
                <a:solidFill>
                  <a:schemeClr val="tx2"/>
                </a:solidFill>
                <a:effectLst/>
                <a:uLnTx/>
                <a:uFillTx/>
                <a:latin typeface="+mn-lt"/>
                <a:ea typeface="+mn-ea"/>
                <a:cs typeface="+mn-cs"/>
              </a:rPr>
              <a:t>, </a:t>
            </a:r>
            <a:r>
              <a:rPr lang="fr-FR" dirty="0" smtClean="0">
                <a:solidFill>
                  <a:schemeClr val="tx2"/>
                </a:solidFill>
              </a:rPr>
              <a:t>Internet Explorer de Microsoft et</a:t>
            </a:r>
            <a:r>
              <a:rPr kumimoji="0" lang="fr-FR" sz="1800" b="0" i="0" u="none" strike="noStrike" kern="1200" cap="none" spc="0" normalizeH="0" baseline="0" noProof="0" dirty="0" smtClean="0">
                <a:ln>
                  <a:noFill/>
                </a:ln>
                <a:solidFill>
                  <a:schemeClr val="tx2"/>
                </a:solidFill>
                <a:effectLst/>
                <a:uLnTx/>
                <a:uFillTx/>
                <a:latin typeface="+mn-lt"/>
                <a:ea typeface="+mn-ea"/>
                <a:cs typeface="+mn-cs"/>
              </a:rPr>
              <a:t> Netscape dans sa version 2, 3 et 4.</a:t>
            </a:r>
          </a:p>
          <a:p>
            <a:pPr marL="342900" marR="0" lvl="0" indent="-342900" algn="just" defTabSz="914400" rtl="0" eaLnBrk="1" fontAlgn="auto" latinLnBrk="0" hangingPunct="1">
              <a:lnSpc>
                <a:spcPct val="80000"/>
              </a:lnSpc>
              <a:spcBef>
                <a:spcPct val="20000"/>
              </a:spcBef>
              <a:spcAft>
                <a:spcPts val="0"/>
              </a:spcAft>
              <a:buClr>
                <a:schemeClr val="accent1"/>
              </a:buClr>
              <a:buSzPct val="70000"/>
              <a:buFont typeface="Wingdings 2"/>
              <a:buNone/>
              <a:tabLst/>
              <a:defRPr/>
            </a:pPr>
            <a:endParaRPr kumimoji="0" lang="fr-FR" sz="1800" b="0" i="0" u="none" strike="noStrike" kern="1200" cap="none" spc="0" normalizeH="0" baseline="0" noProof="0" dirty="0" smtClean="0">
              <a:ln>
                <a:noFill/>
              </a:ln>
              <a:solidFill>
                <a:schemeClr val="tx2"/>
              </a:solidFill>
              <a:effectLst/>
              <a:uLnTx/>
              <a:uFillTx/>
              <a:latin typeface="+mn-lt"/>
              <a:ea typeface="+mn-ea"/>
              <a:cs typeface="+mn-cs"/>
            </a:endParaRPr>
          </a:p>
          <a:p>
            <a:pPr marL="342900" marR="0" lvl="0" indent="-342900" algn="just" defTabSz="914400" rtl="0" eaLnBrk="1" fontAlgn="auto" latinLnBrk="0" hangingPunct="1">
              <a:lnSpc>
                <a:spcPct val="80000"/>
              </a:lnSpc>
              <a:spcBef>
                <a:spcPct val="20000"/>
              </a:spcBef>
              <a:spcAft>
                <a:spcPts val="0"/>
              </a:spcAft>
              <a:buClr>
                <a:schemeClr val="accent1"/>
              </a:buClr>
              <a:buSzPct val="70000"/>
              <a:buFont typeface="Wingdings 2"/>
              <a:buNone/>
              <a:tabLst/>
              <a:defRPr/>
            </a:pPr>
            <a:endParaRPr kumimoji="0" lang="fr-FR" sz="1200" b="0" i="0" u="none" strike="noStrike" kern="1200" cap="none" spc="0" normalizeH="0" baseline="0" noProof="0" dirty="0">
              <a:ln>
                <a:noFill/>
              </a:ln>
              <a:solidFill>
                <a:schemeClr val="tx2"/>
              </a:solidFill>
              <a:effectLst/>
              <a:uLnTx/>
              <a:uFillTx/>
              <a:latin typeface="+mn-lt"/>
              <a:ea typeface="+mn-ea"/>
              <a:cs typeface="+mn-cs"/>
            </a:endParaRPr>
          </a:p>
        </p:txBody>
      </p:sp>
      <p:sp>
        <p:nvSpPr>
          <p:cNvPr id="5" name="Espace réservé du numéro de diapositive 4"/>
          <p:cNvSpPr>
            <a:spLocks noGrp="1"/>
          </p:cNvSpPr>
          <p:nvPr>
            <p:ph type="sldNum" sz="quarter" idx="12"/>
          </p:nvPr>
        </p:nvSpPr>
        <p:spPr/>
        <p:txBody>
          <a:bodyPr/>
          <a:lstStyle/>
          <a:p>
            <a:fld id="{C4948B90-C1E0-4C55-9C3F-5B87F560A34D}" type="slidenum">
              <a:rPr lang="fr-FR" smtClean="0"/>
              <a:pPr/>
              <a:t>52</a:t>
            </a:fld>
            <a:endParaRPr lang="fr-F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304800" y="332656"/>
            <a:ext cx="8686800" cy="838200"/>
          </a:xfrm>
        </p:spPr>
        <p:txBody>
          <a:bodyPr/>
          <a:lstStyle/>
          <a:p>
            <a:r>
              <a:rPr lang="en-US" dirty="0" smtClean="0">
                <a:solidFill>
                  <a:schemeClr val="accent2"/>
                </a:solidFill>
              </a:rPr>
              <a:t>1.1 </a:t>
            </a:r>
            <a:r>
              <a:rPr lang="en-US" dirty="0" err="1" smtClean="0">
                <a:solidFill>
                  <a:schemeClr val="accent2"/>
                </a:solidFill>
              </a:rPr>
              <a:t>qu’est</a:t>
            </a:r>
            <a:r>
              <a:rPr lang="en-US" dirty="0" smtClean="0">
                <a:solidFill>
                  <a:schemeClr val="accent2"/>
                </a:solidFill>
              </a:rPr>
              <a:t> </a:t>
            </a:r>
            <a:r>
              <a:rPr lang="en-US" dirty="0" err="1" smtClean="0">
                <a:solidFill>
                  <a:schemeClr val="accent2"/>
                </a:solidFill>
              </a:rPr>
              <a:t>ce</a:t>
            </a:r>
            <a:r>
              <a:rPr lang="en-US" dirty="0" smtClean="0">
                <a:solidFill>
                  <a:schemeClr val="accent2"/>
                </a:solidFill>
              </a:rPr>
              <a:t> que le </a:t>
            </a:r>
            <a:r>
              <a:rPr lang="en-US" dirty="0" err="1" smtClean="0">
                <a:solidFill>
                  <a:schemeClr val="accent2"/>
                </a:solidFill>
              </a:rPr>
              <a:t>langage</a:t>
            </a:r>
            <a:r>
              <a:rPr lang="en-US" dirty="0" smtClean="0">
                <a:solidFill>
                  <a:schemeClr val="accent2"/>
                </a:solidFill>
              </a:rPr>
              <a:t> html</a:t>
            </a:r>
            <a:endParaRPr lang="fr-FR" dirty="0"/>
          </a:p>
        </p:txBody>
      </p:sp>
      <p:sp>
        <p:nvSpPr>
          <p:cNvPr id="16385" name="Rectangle 3"/>
          <p:cNvSpPr>
            <a:spLocks noGrp="1" noChangeArrowheads="1"/>
          </p:cNvSpPr>
          <p:nvPr>
            <p:ph sz="quarter" idx="1"/>
          </p:nvPr>
        </p:nvSpPr>
        <p:spPr/>
        <p:txBody>
          <a:bodyPr/>
          <a:lstStyle/>
          <a:p>
            <a:pPr eaLnBrk="1" hangingPunct="1">
              <a:lnSpc>
                <a:spcPct val="80000"/>
              </a:lnSpc>
              <a:buFontTx/>
              <a:buNone/>
            </a:pPr>
            <a:r>
              <a:rPr lang="fr-FR" sz="1800" dirty="0" smtClean="0"/>
              <a:t>Le langage Html étant un ensemble de balises et d'attributs, il nous paraît utile</a:t>
            </a:r>
          </a:p>
          <a:p>
            <a:pPr eaLnBrk="1" hangingPunct="1">
              <a:lnSpc>
                <a:spcPct val="80000"/>
              </a:lnSpc>
              <a:buFontTx/>
              <a:buNone/>
            </a:pPr>
            <a:r>
              <a:rPr lang="fr-FR" sz="1800" dirty="0" smtClean="0"/>
              <a:t>sinon indispensable de les passer en revue et surtout de les visionner au moins </a:t>
            </a:r>
          </a:p>
          <a:p>
            <a:pPr eaLnBrk="1" hangingPunct="1">
              <a:lnSpc>
                <a:spcPct val="80000"/>
              </a:lnSpc>
              <a:buFontTx/>
              <a:buNone/>
            </a:pPr>
            <a:r>
              <a:rPr lang="fr-FR" sz="1800" dirty="0" smtClean="0"/>
              <a:t>une fois car :</a:t>
            </a:r>
          </a:p>
          <a:p>
            <a:pPr eaLnBrk="1" hangingPunct="1">
              <a:lnSpc>
                <a:spcPct val="80000"/>
              </a:lnSpc>
              <a:buFontTx/>
              <a:buNone/>
            </a:pPr>
            <a:endParaRPr lang="fr-FR" sz="1800" dirty="0" smtClean="0"/>
          </a:p>
          <a:p>
            <a:pPr eaLnBrk="1" hangingPunct="1">
              <a:lnSpc>
                <a:spcPct val="80000"/>
              </a:lnSpc>
            </a:pPr>
            <a:r>
              <a:rPr lang="fr-FR" sz="1800" dirty="0" smtClean="0"/>
              <a:t>si les éditeurs Html vous faciliteront grandement la tâche, ils ne sont pas toujours parfaits surtout lors des modifications, annulations ou suppressions en cours de travail. Il vous faudra bien alors vous plonger dans le code source pour corriger les dysfonctionnements.</a:t>
            </a:r>
          </a:p>
          <a:p>
            <a:pPr eaLnBrk="1" hangingPunct="1">
              <a:lnSpc>
                <a:spcPct val="80000"/>
              </a:lnSpc>
            </a:pPr>
            <a:r>
              <a:rPr lang="fr-FR" sz="1800" dirty="0" smtClean="0"/>
              <a:t>les codes source de vos pages préférées sont disponibles (et sans copyright). Il est alors possible de s'en inspirer pour reprendre le procédé sans avoir à réinventer.</a:t>
            </a:r>
          </a:p>
          <a:p>
            <a:pPr eaLnBrk="1" hangingPunct="1">
              <a:lnSpc>
                <a:spcPct val="80000"/>
              </a:lnSpc>
            </a:pPr>
            <a:r>
              <a:rPr lang="fr-FR" sz="1800" dirty="0" smtClean="0"/>
              <a:t>ces mêmes éditeurs Html vous proposeront des termes comme" En-tête, </a:t>
            </a:r>
            <a:r>
              <a:rPr lang="fr-FR" sz="1800" dirty="0" err="1" smtClean="0"/>
              <a:t>Heading</a:t>
            </a:r>
            <a:r>
              <a:rPr lang="fr-FR" sz="1800" dirty="0" smtClean="0"/>
              <a:t>, </a:t>
            </a:r>
            <a:r>
              <a:rPr lang="fr-FR" sz="1800" dirty="0" err="1" smtClean="0"/>
              <a:t>Cell</a:t>
            </a:r>
            <a:r>
              <a:rPr lang="fr-FR" sz="1800" dirty="0" smtClean="0"/>
              <a:t> </a:t>
            </a:r>
            <a:r>
              <a:rPr lang="fr-FR" sz="1800" dirty="0" err="1" smtClean="0"/>
              <a:t>spacing</a:t>
            </a:r>
            <a:r>
              <a:rPr lang="fr-FR" sz="1800" dirty="0" smtClean="0"/>
              <a:t>, </a:t>
            </a:r>
            <a:r>
              <a:rPr lang="fr-FR" sz="1800" dirty="0" err="1" smtClean="0"/>
              <a:t>Numered</a:t>
            </a:r>
            <a:r>
              <a:rPr lang="fr-FR" sz="1800" dirty="0" smtClean="0"/>
              <a:t> List..." qui sont propres au langage Html.</a:t>
            </a:r>
          </a:p>
          <a:p>
            <a:pPr eaLnBrk="1" hangingPunct="1">
              <a:lnSpc>
                <a:spcPct val="80000"/>
              </a:lnSpc>
            </a:pPr>
            <a:r>
              <a:rPr lang="fr-FR" sz="1800" dirty="0" smtClean="0"/>
              <a:t>vous aurez besoin d'une connaissance pointue du Html pour inclure les codes du PHP, </a:t>
            </a:r>
            <a:r>
              <a:rPr lang="fr-FR" sz="1800" dirty="0" err="1" smtClean="0"/>
              <a:t>Javascript</a:t>
            </a:r>
            <a:r>
              <a:rPr lang="fr-FR" sz="1800" dirty="0" smtClean="0"/>
              <a:t> ou </a:t>
            </a:r>
            <a:r>
              <a:rPr lang="fr-FR" sz="1800" dirty="0" err="1" smtClean="0"/>
              <a:t>VBscript</a:t>
            </a:r>
            <a:r>
              <a:rPr lang="fr-FR" sz="1800" dirty="0" smtClean="0"/>
              <a:t>  dans vos pages.</a:t>
            </a:r>
          </a:p>
          <a:p>
            <a:pPr eaLnBrk="1" hangingPunct="1">
              <a:lnSpc>
                <a:spcPct val="80000"/>
              </a:lnSpc>
              <a:buFontTx/>
              <a:buNone/>
            </a:pPr>
            <a:endParaRPr lang="fr-FR" sz="1800" dirty="0" smtClean="0"/>
          </a:p>
        </p:txBody>
      </p:sp>
      <p:sp>
        <p:nvSpPr>
          <p:cNvPr id="5" name="Espace réservé du numéro de diapositive 4"/>
          <p:cNvSpPr>
            <a:spLocks noGrp="1"/>
          </p:cNvSpPr>
          <p:nvPr>
            <p:ph type="sldNum" sz="quarter" idx="12"/>
          </p:nvPr>
        </p:nvSpPr>
        <p:spPr/>
        <p:txBody>
          <a:bodyPr/>
          <a:lstStyle/>
          <a:p>
            <a:fld id="{C4948B90-C1E0-4C55-9C3F-5B87F560A34D}" type="slidenum">
              <a:rPr lang="fr-FR" smtClean="0"/>
              <a:pPr/>
              <a:t>53</a:t>
            </a:fld>
            <a:endParaRPr lang="fr-F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50850" y="350838"/>
            <a:ext cx="8229601" cy="809610"/>
          </a:xfrm>
        </p:spPr>
        <p:txBody>
          <a:bodyPr>
            <a:normAutofit/>
          </a:bodyPr>
          <a:lstStyle/>
          <a:p>
            <a:pPr eaLnBrk="1" fontAlgn="auto" hangingPunct="1">
              <a:spcAft>
                <a:spcPts val="0"/>
              </a:spcAft>
              <a:defRPr/>
            </a:pPr>
            <a:r>
              <a:rPr lang="fr-FR" dirty="0" smtClean="0">
                <a:solidFill>
                  <a:schemeClr val="accent2"/>
                </a:solidFill>
              </a:rPr>
              <a:t>1.2 premières</a:t>
            </a:r>
            <a:r>
              <a:rPr lang="fr-FR" sz="4000" dirty="0" smtClean="0"/>
              <a:t> </a:t>
            </a:r>
            <a:r>
              <a:rPr lang="fr-FR" dirty="0">
                <a:solidFill>
                  <a:schemeClr val="accent2"/>
                </a:solidFill>
              </a:rPr>
              <a:t>balises</a:t>
            </a:r>
          </a:p>
        </p:txBody>
      </p:sp>
      <p:sp>
        <p:nvSpPr>
          <p:cNvPr id="17410" name="Rectangle 3"/>
          <p:cNvSpPr>
            <a:spLocks noGrp="1" noChangeArrowheads="1"/>
          </p:cNvSpPr>
          <p:nvPr>
            <p:ph sz="quarter" idx="1"/>
          </p:nvPr>
        </p:nvSpPr>
        <p:spPr/>
        <p:txBody>
          <a:bodyPr/>
          <a:lstStyle/>
          <a:p>
            <a:pPr eaLnBrk="1" hangingPunct="1">
              <a:lnSpc>
                <a:spcPct val="80000"/>
              </a:lnSpc>
              <a:buFontTx/>
              <a:buNone/>
            </a:pPr>
            <a:r>
              <a:rPr lang="fr-FR" sz="1800" dirty="0" smtClean="0"/>
              <a:t>&lt;HTML&gt; Ceci est le début d'un document de type HTML.</a:t>
            </a:r>
          </a:p>
          <a:p>
            <a:pPr eaLnBrk="1" hangingPunct="1">
              <a:lnSpc>
                <a:spcPct val="80000"/>
              </a:lnSpc>
              <a:buFontTx/>
              <a:buNone/>
            </a:pPr>
            <a:r>
              <a:rPr lang="fr-FR" sz="1800" dirty="0" smtClean="0"/>
              <a:t>&lt;/HTML&gt; Ceci est la fin d'un document de type HTML.</a:t>
            </a:r>
          </a:p>
          <a:p>
            <a:pPr eaLnBrk="1" hangingPunct="1">
              <a:lnSpc>
                <a:spcPct val="80000"/>
              </a:lnSpc>
              <a:buFontTx/>
              <a:buNone/>
            </a:pPr>
            <a:r>
              <a:rPr lang="fr-FR" sz="1800" dirty="0" smtClean="0"/>
              <a:t>&lt;HEAD&gt; Ceci est le début de la zone d'en-tête (prologue au document </a:t>
            </a:r>
          </a:p>
          <a:p>
            <a:pPr eaLnBrk="1" hangingPunct="1">
              <a:lnSpc>
                <a:spcPct val="80000"/>
              </a:lnSpc>
              <a:buFontTx/>
              <a:buNone/>
            </a:pPr>
            <a:r>
              <a:rPr lang="fr-FR" sz="1800" dirty="0" smtClean="0"/>
              <a:t>proprement dit contenant des informations destinées au browser).</a:t>
            </a:r>
          </a:p>
          <a:p>
            <a:pPr eaLnBrk="1" hangingPunct="1">
              <a:lnSpc>
                <a:spcPct val="80000"/>
              </a:lnSpc>
              <a:buFontTx/>
              <a:buNone/>
            </a:pPr>
            <a:r>
              <a:rPr lang="fr-FR" sz="1800" dirty="0" smtClean="0"/>
              <a:t>&lt;/HEAD&gt; Ceci est la fin de la zone d'en-tête.</a:t>
            </a:r>
          </a:p>
          <a:p>
            <a:pPr eaLnBrk="1" hangingPunct="1">
              <a:lnSpc>
                <a:spcPct val="80000"/>
              </a:lnSpc>
              <a:buFontTx/>
              <a:buNone/>
            </a:pPr>
            <a:r>
              <a:rPr lang="fr-FR" sz="1800" dirty="0" smtClean="0"/>
              <a:t>&lt;TITLE&gt; Ceci est le début du titre de la page.</a:t>
            </a:r>
          </a:p>
          <a:p>
            <a:pPr eaLnBrk="1" hangingPunct="1">
              <a:lnSpc>
                <a:spcPct val="80000"/>
              </a:lnSpc>
              <a:buFontTx/>
              <a:buNone/>
            </a:pPr>
            <a:r>
              <a:rPr lang="fr-FR" sz="1800" dirty="0" smtClean="0"/>
              <a:t>&lt;/TITLE&gt; Ceci est la fin du titre de la page.</a:t>
            </a:r>
          </a:p>
          <a:p>
            <a:pPr eaLnBrk="1" hangingPunct="1">
              <a:lnSpc>
                <a:spcPct val="80000"/>
              </a:lnSpc>
              <a:buFontTx/>
              <a:buNone/>
            </a:pPr>
            <a:r>
              <a:rPr lang="fr-FR" sz="1800" dirty="0" smtClean="0"/>
              <a:t>&lt;BODY&gt; Ceci est le début du document proprement dit.</a:t>
            </a:r>
          </a:p>
          <a:p>
            <a:pPr eaLnBrk="1" hangingPunct="1">
              <a:lnSpc>
                <a:spcPct val="80000"/>
              </a:lnSpc>
              <a:buFontTx/>
              <a:buNone/>
            </a:pPr>
            <a:r>
              <a:rPr lang="fr-FR" sz="1800" dirty="0" smtClean="0"/>
              <a:t>&lt;/ BODY&gt; Ceci est la fin du document proprement dit.</a:t>
            </a:r>
          </a:p>
          <a:p>
            <a:pPr eaLnBrk="1" hangingPunct="1">
              <a:lnSpc>
                <a:spcPct val="80000"/>
              </a:lnSpc>
              <a:buFontTx/>
              <a:buNone/>
            </a:pPr>
            <a:endParaRPr lang="fr-FR" sz="1800" dirty="0" smtClean="0"/>
          </a:p>
          <a:p>
            <a:pPr eaLnBrk="1" hangingPunct="1">
              <a:lnSpc>
                <a:spcPct val="80000"/>
              </a:lnSpc>
            </a:pPr>
            <a:r>
              <a:rPr lang="fr-FR" sz="1800" dirty="0" smtClean="0"/>
              <a:t>Vous aurez remarqué qu'à chaque balise de début d'une action, soit &lt;...&gt;, correspond (en toute logique) une balise de fin d'une action &lt;/...&gt;.</a:t>
            </a:r>
          </a:p>
          <a:p>
            <a:pPr eaLnBrk="1" hangingPunct="1">
              <a:lnSpc>
                <a:spcPct val="80000"/>
              </a:lnSpc>
            </a:pPr>
            <a:r>
              <a:rPr lang="fr-FR" sz="1800" dirty="0" smtClean="0"/>
              <a:t>· Vous noterez aussi que les balises ne sont pas "case sensitive". Il est donc équivalent d'écrire &lt;HTML&gt;, &lt;html&gt;, &lt;Html&gt;, </a:t>
            </a:r>
            <a:r>
              <a:rPr lang="fr-FR" sz="1800" dirty="0" err="1" smtClean="0"/>
              <a:t>etc</a:t>
            </a:r>
            <a:endParaRPr lang="fr-FR" sz="1800" dirty="0" smtClean="0"/>
          </a:p>
          <a:p>
            <a:pPr eaLnBrk="1" hangingPunct="1">
              <a:lnSpc>
                <a:spcPct val="80000"/>
              </a:lnSpc>
            </a:pPr>
            <a:endParaRPr lang="fr-FR" sz="1800" dirty="0" smtClean="0"/>
          </a:p>
        </p:txBody>
      </p:sp>
      <p:sp>
        <p:nvSpPr>
          <p:cNvPr id="4" name="Espace réservé du numéro de diapositive 3"/>
          <p:cNvSpPr>
            <a:spLocks noGrp="1"/>
          </p:cNvSpPr>
          <p:nvPr>
            <p:ph type="sldNum" sz="quarter" idx="12"/>
          </p:nvPr>
        </p:nvSpPr>
        <p:spPr/>
        <p:txBody>
          <a:bodyPr/>
          <a:lstStyle/>
          <a:p>
            <a:fld id="{C4948B90-C1E0-4C55-9C3F-5B87F560A34D}" type="slidenum">
              <a:rPr lang="fr-FR" smtClean="0"/>
              <a:pPr/>
              <a:t>54</a:t>
            </a:fld>
            <a:endParaRPr lang="fr-F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04800" y="332656"/>
            <a:ext cx="8686800" cy="838200"/>
          </a:xfrm>
        </p:spPr>
        <p:txBody>
          <a:bodyPr>
            <a:normAutofit fontScale="90000"/>
          </a:bodyPr>
          <a:lstStyle/>
          <a:p>
            <a:pPr eaLnBrk="1" fontAlgn="auto" hangingPunct="1">
              <a:spcAft>
                <a:spcPts val="0"/>
              </a:spcAft>
              <a:defRPr/>
            </a:pPr>
            <a:r>
              <a:rPr lang="fr-FR" sz="4000" dirty="0"/>
              <a:t/>
            </a:r>
            <a:br>
              <a:rPr lang="fr-FR" sz="4000" dirty="0"/>
            </a:br>
            <a:r>
              <a:rPr lang="fr-FR" sz="4000" dirty="0">
                <a:solidFill>
                  <a:schemeClr val="accent2"/>
                </a:solidFill>
              </a:rPr>
              <a:t>1.3 </a:t>
            </a:r>
            <a:r>
              <a:rPr lang="fr-FR" sz="4000" dirty="0" smtClean="0">
                <a:solidFill>
                  <a:schemeClr val="accent2"/>
                </a:solidFill>
              </a:rPr>
              <a:t>premier</a:t>
            </a:r>
            <a:r>
              <a:rPr lang="fr-FR" sz="4000" dirty="0" smtClean="0"/>
              <a:t> </a:t>
            </a:r>
            <a:r>
              <a:rPr lang="fr-FR" sz="4000" dirty="0">
                <a:solidFill>
                  <a:schemeClr val="accent2"/>
                </a:solidFill>
              </a:rPr>
              <a:t>pas  Html:</a:t>
            </a:r>
            <a:r>
              <a:rPr lang="fr-FR" sz="4000" dirty="0"/>
              <a:t/>
            </a:r>
            <a:br>
              <a:rPr lang="fr-FR" sz="4000" dirty="0"/>
            </a:br>
            <a:endParaRPr lang="fr-FR" sz="4000" dirty="0"/>
          </a:p>
        </p:txBody>
      </p:sp>
      <p:sp>
        <p:nvSpPr>
          <p:cNvPr id="18434" name="Rectangle 3"/>
          <p:cNvSpPr>
            <a:spLocks noGrp="1" noChangeArrowheads="1"/>
          </p:cNvSpPr>
          <p:nvPr>
            <p:ph sz="quarter" idx="1"/>
          </p:nvPr>
        </p:nvSpPr>
        <p:spPr>
          <a:xfrm>
            <a:off x="250825" y="1567334"/>
            <a:ext cx="8686800" cy="4525962"/>
          </a:xfrm>
        </p:spPr>
        <p:txBody>
          <a:bodyPr/>
          <a:lstStyle/>
          <a:p>
            <a:pPr eaLnBrk="1" hangingPunct="1">
              <a:lnSpc>
                <a:spcPct val="90000"/>
              </a:lnSpc>
              <a:buFontTx/>
              <a:buNone/>
            </a:pPr>
            <a:r>
              <a:rPr lang="fr-FR" sz="1600" dirty="0" smtClean="0"/>
              <a:t>- Ouvrir l'éditeur de texte.</a:t>
            </a:r>
          </a:p>
          <a:p>
            <a:pPr eaLnBrk="1" hangingPunct="1">
              <a:lnSpc>
                <a:spcPct val="90000"/>
              </a:lnSpc>
              <a:buFontTx/>
              <a:buNone/>
            </a:pPr>
            <a:r>
              <a:rPr lang="fr-FR" sz="1600" dirty="0" smtClean="0"/>
              <a:t>- Ecrire les codes Html suivants:</a:t>
            </a:r>
          </a:p>
          <a:p>
            <a:pPr eaLnBrk="1" hangingPunct="1">
              <a:lnSpc>
                <a:spcPct val="90000"/>
              </a:lnSpc>
              <a:buFontTx/>
              <a:buNone/>
            </a:pPr>
            <a:r>
              <a:rPr lang="fr-FR" sz="1600" dirty="0" smtClean="0"/>
              <a:t>&lt;HTML&gt;</a:t>
            </a:r>
          </a:p>
          <a:p>
            <a:pPr eaLnBrk="1" hangingPunct="1">
              <a:lnSpc>
                <a:spcPct val="90000"/>
              </a:lnSpc>
              <a:buFontTx/>
              <a:buNone/>
            </a:pPr>
            <a:r>
              <a:rPr lang="fr-FR" sz="1600" dirty="0" smtClean="0"/>
              <a:t>&lt;HEAD&gt;</a:t>
            </a:r>
          </a:p>
          <a:p>
            <a:pPr eaLnBrk="1" hangingPunct="1">
              <a:lnSpc>
                <a:spcPct val="90000"/>
              </a:lnSpc>
              <a:buFontTx/>
              <a:buNone/>
            </a:pPr>
            <a:r>
              <a:rPr lang="fr-FR" sz="1600" dirty="0" smtClean="0"/>
              <a:t>&lt;TITLE&gt;premier pas &lt;/TITLE&gt;</a:t>
            </a:r>
          </a:p>
          <a:p>
            <a:pPr eaLnBrk="1" hangingPunct="1">
              <a:lnSpc>
                <a:spcPct val="90000"/>
              </a:lnSpc>
              <a:buFontTx/>
              <a:buNone/>
            </a:pPr>
            <a:r>
              <a:rPr lang="fr-FR" sz="1600" dirty="0" smtClean="0"/>
              <a:t>&lt;/HEAD&gt;</a:t>
            </a:r>
          </a:p>
          <a:p>
            <a:pPr eaLnBrk="1" hangingPunct="1">
              <a:lnSpc>
                <a:spcPct val="90000"/>
              </a:lnSpc>
              <a:buFontTx/>
              <a:buNone/>
            </a:pPr>
            <a:r>
              <a:rPr lang="fr-FR" sz="1600" dirty="0" smtClean="0"/>
              <a:t>&lt;BODY&gt; bienvenue sur ma page web</a:t>
            </a:r>
          </a:p>
          <a:p>
            <a:pPr eaLnBrk="1" hangingPunct="1">
              <a:lnSpc>
                <a:spcPct val="90000"/>
              </a:lnSpc>
              <a:buFontTx/>
              <a:buNone/>
            </a:pPr>
            <a:r>
              <a:rPr lang="fr-FR" sz="1600" dirty="0" smtClean="0"/>
              <a:t>&lt;/BODY&gt;</a:t>
            </a:r>
          </a:p>
          <a:p>
            <a:pPr eaLnBrk="1" hangingPunct="1">
              <a:lnSpc>
                <a:spcPct val="90000"/>
              </a:lnSpc>
              <a:buFontTx/>
              <a:buNone/>
            </a:pPr>
            <a:r>
              <a:rPr lang="fr-FR" sz="1600" dirty="0" smtClean="0"/>
              <a:t>&lt;/HTML&gt;</a:t>
            </a:r>
          </a:p>
          <a:p>
            <a:pPr eaLnBrk="1" hangingPunct="1">
              <a:lnSpc>
                <a:spcPct val="90000"/>
              </a:lnSpc>
              <a:buFontTx/>
              <a:buNone/>
            </a:pPr>
            <a:r>
              <a:rPr lang="fr-FR" sz="1600" dirty="0" smtClean="0"/>
              <a:t>- Enregistrer le document avec l'extension .html ou .htm.</a:t>
            </a:r>
          </a:p>
          <a:p>
            <a:pPr eaLnBrk="1" hangingPunct="1">
              <a:lnSpc>
                <a:spcPct val="90000"/>
              </a:lnSpc>
              <a:buFontTx/>
              <a:buNone/>
            </a:pPr>
            <a:r>
              <a:rPr lang="en-US" sz="1600" dirty="0" smtClean="0"/>
              <a:t>-</a:t>
            </a:r>
            <a:r>
              <a:rPr lang="en-US" sz="1600" dirty="0" err="1" smtClean="0"/>
              <a:t>cliquer</a:t>
            </a:r>
            <a:r>
              <a:rPr lang="en-US" sz="1600" dirty="0" smtClean="0"/>
              <a:t>  </a:t>
            </a:r>
            <a:r>
              <a:rPr lang="en-US" sz="1600" dirty="0" err="1" smtClean="0"/>
              <a:t>sur</a:t>
            </a:r>
            <a:r>
              <a:rPr lang="en-US" sz="1600" dirty="0" smtClean="0"/>
              <a:t> la page web  pour </a:t>
            </a:r>
            <a:r>
              <a:rPr lang="en-US" sz="1600" dirty="0" err="1" smtClean="0"/>
              <a:t>visualiser</a:t>
            </a:r>
            <a:endParaRPr lang="fr-FR" sz="1600" dirty="0" smtClean="0"/>
          </a:p>
        </p:txBody>
      </p:sp>
      <p:pic>
        <p:nvPicPr>
          <p:cNvPr id="2050" name="Picture 2"/>
          <p:cNvPicPr>
            <a:picLocks noChangeAspect="1" noChangeArrowheads="1"/>
          </p:cNvPicPr>
          <p:nvPr/>
        </p:nvPicPr>
        <p:blipFill>
          <a:blip r:embed="rId2" cstate="print"/>
          <a:srcRect/>
          <a:stretch>
            <a:fillRect/>
          </a:stretch>
        </p:blipFill>
        <p:spPr bwMode="auto">
          <a:xfrm>
            <a:off x="5429256" y="1443211"/>
            <a:ext cx="3609975" cy="3209925"/>
          </a:xfrm>
          <a:prstGeom prst="rect">
            <a:avLst/>
          </a:prstGeom>
          <a:noFill/>
          <a:ln w="9525">
            <a:noFill/>
            <a:miter lim="800000"/>
            <a:headEnd/>
            <a:tailEnd/>
          </a:ln>
          <a:effectLst/>
        </p:spPr>
      </p:pic>
      <p:sp>
        <p:nvSpPr>
          <p:cNvPr id="5" name="Espace réservé du numéro de diapositive 4"/>
          <p:cNvSpPr>
            <a:spLocks noGrp="1"/>
          </p:cNvSpPr>
          <p:nvPr>
            <p:ph type="sldNum" sz="quarter" idx="12"/>
          </p:nvPr>
        </p:nvSpPr>
        <p:spPr/>
        <p:txBody>
          <a:bodyPr/>
          <a:lstStyle/>
          <a:p>
            <a:fld id="{C4948B90-C1E0-4C55-9C3F-5B87F560A34D}" type="slidenum">
              <a:rPr lang="fr-FR" smtClean="0"/>
              <a:pPr/>
              <a:t>55</a:t>
            </a:fld>
            <a:endParaRPr lang="fr-F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395288" y="53752"/>
            <a:ext cx="8229600" cy="1143000"/>
          </a:xfrm>
        </p:spPr>
        <p:txBody>
          <a:bodyPr/>
          <a:lstStyle/>
          <a:p>
            <a:pPr eaLnBrk="1" fontAlgn="auto" hangingPunct="1">
              <a:spcAft>
                <a:spcPts val="0"/>
              </a:spcAft>
              <a:defRPr/>
            </a:pPr>
            <a:r>
              <a:rPr lang="en-US" dirty="0" smtClean="0">
                <a:solidFill>
                  <a:schemeClr val="accent2"/>
                </a:solidFill>
              </a:rPr>
              <a:t>2</a:t>
            </a:r>
            <a:r>
              <a:rPr lang="en-US" dirty="0">
                <a:solidFill>
                  <a:schemeClr val="accent2"/>
                </a:solidFill>
              </a:rPr>
              <a:t>.</a:t>
            </a:r>
            <a:r>
              <a:rPr lang="en-US" dirty="0" smtClean="0">
                <a:solidFill>
                  <a:schemeClr val="accent2"/>
                </a:solidFill>
              </a:rPr>
              <a:t> </a:t>
            </a:r>
            <a:r>
              <a:rPr lang="en-US" dirty="0">
                <a:solidFill>
                  <a:schemeClr val="accent2"/>
                </a:solidFill>
              </a:rPr>
              <a:t>TEXTE</a:t>
            </a:r>
            <a:endParaRPr lang="fr-FR" dirty="0">
              <a:solidFill>
                <a:schemeClr val="accent2"/>
              </a:solidFill>
            </a:endParaRPr>
          </a:p>
        </p:txBody>
      </p:sp>
      <p:sp>
        <p:nvSpPr>
          <p:cNvPr id="19458" name="Rectangle 3"/>
          <p:cNvSpPr>
            <a:spLocks noGrp="1" noChangeArrowheads="1"/>
          </p:cNvSpPr>
          <p:nvPr>
            <p:ph sz="quarter" idx="1"/>
          </p:nvPr>
        </p:nvSpPr>
        <p:spPr>
          <a:xfrm>
            <a:off x="395288" y="1125538"/>
            <a:ext cx="8229600" cy="5089544"/>
          </a:xfrm>
        </p:spPr>
        <p:txBody>
          <a:bodyPr/>
          <a:lstStyle/>
          <a:p>
            <a:pPr eaLnBrk="1" hangingPunct="1">
              <a:lnSpc>
                <a:spcPct val="80000"/>
              </a:lnSpc>
              <a:buFontTx/>
              <a:buNone/>
            </a:pPr>
            <a:r>
              <a:rPr lang="fr-FR" sz="1400" dirty="0" smtClean="0"/>
              <a:t>Tout document Html contiendra en majorité du texte. Voyons comment l'agrémenter par </a:t>
            </a:r>
          </a:p>
          <a:p>
            <a:pPr eaLnBrk="1" hangingPunct="1">
              <a:lnSpc>
                <a:spcPct val="80000"/>
              </a:lnSpc>
              <a:buFontTx/>
              <a:buNone/>
            </a:pPr>
            <a:r>
              <a:rPr lang="fr-FR" sz="1400" dirty="0" smtClean="0"/>
              <a:t>quelques balises élémentaires.</a:t>
            </a:r>
          </a:p>
          <a:p>
            <a:pPr eaLnBrk="1" hangingPunct="1">
              <a:lnSpc>
                <a:spcPct val="80000"/>
              </a:lnSpc>
              <a:buFontTx/>
              <a:buNone/>
            </a:pPr>
            <a:endParaRPr lang="fr-FR" sz="1400" dirty="0" smtClean="0"/>
          </a:p>
          <a:p>
            <a:pPr eaLnBrk="1" hangingPunct="1">
              <a:lnSpc>
                <a:spcPct val="80000"/>
              </a:lnSpc>
            </a:pPr>
            <a:r>
              <a:rPr lang="fr-FR" sz="1400" dirty="0" smtClean="0"/>
              <a:t>Gras [Bold] &lt;B&gt;...&lt;/B&gt;&lt;STRONG&gt;...&lt;/STRONG&gt; Début et fin de zone en gras</a:t>
            </a:r>
          </a:p>
          <a:p>
            <a:pPr eaLnBrk="1" hangingPunct="1">
              <a:lnSpc>
                <a:spcPct val="80000"/>
              </a:lnSpc>
            </a:pPr>
            <a:r>
              <a:rPr lang="fr-FR" sz="1400" dirty="0" smtClean="0"/>
              <a:t> Italique [</a:t>
            </a:r>
            <a:r>
              <a:rPr lang="fr-FR" sz="1400" dirty="0" err="1" smtClean="0"/>
              <a:t>Italic</a:t>
            </a:r>
            <a:r>
              <a:rPr lang="fr-FR" sz="1400" dirty="0" smtClean="0"/>
              <a:t>] &lt;I&gt;...&lt;/I&gt; Début et fin de zone en italique</a:t>
            </a:r>
          </a:p>
          <a:p>
            <a:pPr eaLnBrk="1" hangingPunct="1">
              <a:lnSpc>
                <a:spcPct val="80000"/>
              </a:lnSpc>
            </a:pPr>
            <a:r>
              <a:rPr lang="en-US" sz="1400" dirty="0" err="1" smtClean="0"/>
              <a:t>Souligner</a:t>
            </a:r>
            <a:r>
              <a:rPr lang="en-US" sz="1400" dirty="0" smtClean="0"/>
              <a:t>  [</a:t>
            </a:r>
            <a:r>
              <a:rPr lang="en-US" sz="1400" dirty="0" err="1" smtClean="0"/>
              <a:t>Underligne</a:t>
            </a:r>
            <a:r>
              <a:rPr lang="en-US" sz="1400" dirty="0" smtClean="0"/>
              <a:t>] &lt;U&gt;……..&lt;/U&gt; </a:t>
            </a:r>
            <a:r>
              <a:rPr lang="fr-FR" sz="1400" dirty="0" smtClean="0"/>
              <a:t>Début  et fin de zone souligné</a:t>
            </a:r>
          </a:p>
          <a:p>
            <a:pPr eaLnBrk="1" hangingPunct="1">
              <a:lnSpc>
                <a:spcPct val="80000"/>
              </a:lnSpc>
            </a:pPr>
            <a:r>
              <a:rPr lang="fr-FR" sz="1400" dirty="0" smtClean="0"/>
              <a:t>Police [Font face] &lt;FONT face="Times New Roman"&gt;&lt;/FONT&gt;Début et fin de zone en police Times New Roman</a:t>
            </a:r>
          </a:p>
          <a:p>
            <a:pPr eaLnBrk="1" hangingPunct="1">
              <a:lnSpc>
                <a:spcPct val="80000"/>
              </a:lnSpc>
            </a:pPr>
            <a:r>
              <a:rPr lang="fr-FR" sz="1400" dirty="0" smtClean="0"/>
              <a:t>Taille de caractère [Font size] &lt;FONT SIZE=?&gt;...&lt;/FONT&gt; Début et fin de zone avec cette taille </a:t>
            </a:r>
          </a:p>
          <a:p>
            <a:pPr eaLnBrk="1" hangingPunct="1">
              <a:lnSpc>
                <a:spcPct val="80000"/>
              </a:lnSpc>
            </a:pPr>
            <a:r>
              <a:rPr lang="fr-FR" sz="1400" dirty="0" smtClean="0"/>
              <a:t>Couleur de caractère [Font </a:t>
            </a:r>
            <a:r>
              <a:rPr lang="fr-FR" sz="1400" dirty="0" err="1" smtClean="0"/>
              <a:t>color</a:t>
            </a:r>
            <a:r>
              <a:rPr lang="fr-FR" sz="1400" dirty="0" smtClean="0"/>
              <a:t>] &lt;FONT COLOR="#0000FF"&gt;&lt;/FONT&gt;Début et fin de zone avec cette couleur</a:t>
            </a:r>
          </a:p>
          <a:p>
            <a:pPr eaLnBrk="1" hangingPunct="1">
              <a:lnSpc>
                <a:spcPct val="80000"/>
              </a:lnSpc>
            </a:pPr>
            <a:r>
              <a:rPr lang="fr-FR" sz="1400" dirty="0" smtClean="0"/>
              <a:t>A la ligne [Line break] &lt;BR&gt; Aller à la ligne</a:t>
            </a:r>
          </a:p>
          <a:p>
            <a:pPr eaLnBrk="1" hangingPunct="1">
              <a:lnSpc>
                <a:spcPct val="80000"/>
              </a:lnSpc>
            </a:pPr>
            <a:r>
              <a:rPr lang="fr-FR" sz="1400" dirty="0" smtClean="0"/>
              <a:t>Commentaires [</a:t>
            </a:r>
            <a:r>
              <a:rPr lang="fr-FR" sz="1400" dirty="0" err="1" smtClean="0"/>
              <a:t>Comments</a:t>
            </a:r>
            <a:r>
              <a:rPr lang="fr-FR" sz="1400" dirty="0" smtClean="0"/>
              <a:t>] &lt;!-- *** --&gt; Ne pas afficher</a:t>
            </a:r>
          </a:p>
          <a:p>
            <a:pPr eaLnBrk="1" hangingPunct="1">
              <a:lnSpc>
                <a:spcPct val="80000"/>
              </a:lnSpc>
            </a:pPr>
            <a:r>
              <a:rPr lang="fr-FR" sz="1400" dirty="0" smtClean="0"/>
              <a:t>Centrage [Center] &lt;CENTER&gt;&lt;/CENTER&gt; Centrer</a:t>
            </a:r>
          </a:p>
          <a:p>
            <a:pPr eaLnBrk="1" hangingPunct="1">
              <a:lnSpc>
                <a:spcPct val="80000"/>
              </a:lnSpc>
            </a:pPr>
            <a:r>
              <a:rPr lang="fr-FR" sz="1400" dirty="0" smtClean="0"/>
              <a:t>Pour aligner du texte &lt;DIV </a:t>
            </a:r>
            <a:r>
              <a:rPr lang="fr-FR" sz="1400" dirty="0" err="1" smtClean="0"/>
              <a:t>align</a:t>
            </a:r>
            <a:r>
              <a:rPr lang="fr-FR" sz="1400" dirty="0" smtClean="0"/>
              <a:t>=</a:t>
            </a:r>
            <a:r>
              <a:rPr lang="fr-FR" sz="1400" dirty="0" err="1" smtClean="0"/>
              <a:t>left</a:t>
            </a:r>
            <a:r>
              <a:rPr lang="fr-FR" sz="1400" dirty="0" smtClean="0"/>
              <a:t>&gt;...&lt;/DIV&gt; &lt;DIV </a:t>
            </a:r>
            <a:r>
              <a:rPr lang="fr-FR" sz="1400" dirty="0" err="1" smtClean="0"/>
              <a:t>align</a:t>
            </a:r>
            <a:r>
              <a:rPr lang="fr-FR" sz="1400" dirty="0" smtClean="0"/>
              <a:t>=center&gt;...&lt;/DIV&gt; &lt;DIV </a:t>
            </a:r>
            <a:r>
              <a:rPr lang="fr-FR" sz="1400" dirty="0" err="1" smtClean="0"/>
              <a:t>align</a:t>
            </a:r>
            <a:r>
              <a:rPr lang="fr-FR" sz="1400" dirty="0" smtClean="0"/>
              <a:t>=right&gt;...&lt;/DIV&gt;</a:t>
            </a:r>
          </a:p>
          <a:p>
            <a:pPr eaLnBrk="1" hangingPunct="1">
              <a:lnSpc>
                <a:spcPct val="80000"/>
              </a:lnSpc>
              <a:buFontTx/>
              <a:buNone/>
            </a:pPr>
            <a:endParaRPr lang="fr-FR" sz="1400" dirty="0" smtClean="0"/>
          </a:p>
          <a:p>
            <a:pPr eaLnBrk="1" hangingPunct="1">
              <a:lnSpc>
                <a:spcPct val="80000"/>
              </a:lnSpc>
              <a:buFontTx/>
              <a:buNone/>
            </a:pPr>
            <a:r>
              <a:rPr lang="fr-FR" sz="1400" dirty="0" smtClean="0"/>
              <a:t>Voici les codes de quelques couleurs basiques.</a:t>
            </a:r>
          </a:p>
          <a:p>
            <a:pPr eaLnBrk="1" hangingPunct="1">
              <a:lnSpc>
                <a:spcPct val="80000"/>
              </a:lnSpc>
              <a:buFontTx/>
              <a:buNone/>
            </a:pPr>
            <a:endParaRPr lang="fr-FR" sz="1400" dirty="0" smtClean="0"/>
          </a:p>
          <a:p>
            <a:pPr eaLnBrk="1" hangingPunct="1">
              <a:lnSpc>
                <a:spcPct val="80000"/>
              </a:lnSpc>
            </a:pPr>
            <a:r>
              <a:rPr lang="fr-FR" sz="1400" dirty="0" smtClean="0"/>
              <a:t>Bleu #0000FF Vert #00FF00</a:t>
            </a:r>
          </a:p>
          <a:p>
            <a:pPr eaLnBrk="1" hangingPunct="1">
              <a:lnSpc>
                <a:spcPct val="80000"/>
              </a:lnSpc>
            </a:pPr>
            <a:r>
              <a:rPr lang="fr-FR" sz="1400" dirty="0" smtClean="0"/>
              <a:t>Blanc #FFFFFF Violet #8000FF</a:t>
            </a:r>
          </a:p>
          <a:p>
            <a:pPr eaLnBrk="1" hangingPunct="1">
              <a:lnSpc>
                <a:spcPct val="80000"/>
              </a:lnSpc>
            </a:pPr>
            <a:r>
              <a:rPr lang="fr-FR" sz="1400" dirty="0" smtClean="0"/>
              <a:t>Rouge #FF0000 Jaune #FFFF00</a:t>
            </a:r>
          </a:p>
          <a:p>
            <a:pPr eaLnBrk="1" hangingPunct="1">
              <a:lnSpc>
                <a:spcPct val="80000"/>
              </a:lnSpc>
            </a:pPr>
            <a:r>
              <a:rPr lang="fr-FR" sz="1400" dirty="0" smtClean="0"/>
              <a:t>Gris clair #C0C0C0 Noir #000000</a:t>
            </a:r>
          </a:p>
          <a:p>
            <a:pPr eaLnBrk="1" hangingPunct="1">
              <a:lnSpc>
                <a:spcPct val="80000"/>
              </a:lnSpc>
              <a:buFontTx/>
              <a:buNone/>
            </a:pPr>
            <a:endParaRPr lang="fr-FR" sz="1600" dirty="0" smtClean="0"/>
          </a:p>
          <a:p>
            <a:pPr eaLnBrk="1" hangingPunct="1">
              <a:lnSpc>
                <a:spcPct val="80000"/>
              </a:lnSpc>
              <a:buFontTx/>
              <a:buNone/>
            </a:pPr>
            <a:endParaRPr lang="fr-FR" sz="600" dirty="0" smtClean="0"/>
          </a:p>
          <a:p>
            <a:pPr eaLnBrk="1" hangingPunct="1">
              <a:lnSpc>
                <a:spcPct val="80000"/>
              </a:lnSpc>
              <a:buFontTx/>
              <a:buNone/>
            </a:pPr>
            <a:endParaRPr lang="fr-FR" sz="600" dirty="0" smtClean="0"/>
          </a:p>
        </p:txBody>
      </p:sp>
      <p:sp>
        <p:nvSpPr>
          <p:cNvPr id="4" name="Espace réservé du numéro de diapositive 3"/>
          <p:cNvSpPr>
            <a:spLocks noGrp="1"/>
          </p:cNvSpPr>
          <p:nvPr>
            <p:ph type="sldNum" sz="quarter" idx="12"/>
          </p:nvPr>
        </p:nvSpPr>
        <p:spPr/>
        <p:txBody>
          <a:bodyPr/>
          <a:lstStyle/>
          <a:p>
            <a:fld id="{C4948B90-C1E0-4C55-9C3F-5B87F560A34D}" type="slidenum">
              <a:rPr lang="fr-FR" smtClean="0"/>
              <a:pPr/>
              <a:t>56</a:t>
            </a:fld>
            <a:endParaRPr lang="fr-F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304800" y="502568"/>
            <a:ext cx="8686800" cy="838200"/>
          </a:xfrm>
        </p:spPr>
        <p:txBody>
          <a:bodyPr>
            <a:normAutofit fontScale="90000"/>
          </a:bodyPr>
          <a:lstStyle/>
          <a:p>
            <a:pPr eaLnBrk="1" fontAlgn="auto" hangingPunct="1">
              <a:spcAft>
                <a:spcPts val="0"/>
              </a:spcAft>
              <a:defRPr/>
            </a:pPr>
            <a:r>
              <a:rPr lang="fr-FR" sz="4000" dirty="0" smtClean="0">
                <a:solidFill>
                  <a:schemeClr val="accent2"/>
                </a:solidFill>
              </a:rPr>
              <a:t>3</a:t>
            </a:r>
            <a:r>
              <a:rPr lang="fr-FR" sz="4000" dirty="0">
                <a:solidFill>
                  <a:schemeClr val="accent2"/>
                </a:solidFill>
              </a:rPr>
              <a:t>.</a:t>
            </a:r>
            <a:r>
              <a:rPr lang="fr-FR" sz="4000" dirty="0" smtClean="0">
                <a:solidFill>
                  <a:schemeClr val="accent2"/>
                </a:solidFill>
              </a:rPr>
              <a:t> </a:t>
            </a:r>
            <a:r>
              <a:rPr lang="fr-FR" sz="4000" dirty="0">
                <a:solidFill>
                  <a:schemeClr val="accent2"/>
                </a:solidFill>
              </a:rPr>
              <a:t>Les titres et les listes</a:t>
            </a:r>
            <a:br>
              <a:rPr lang="fr-FR" sz="4000" dirty="0">
                <a:solidFill>
                  <a:schemeClr val="accent2"/>
                </a:solidFill>
              </a:rPr>
            </a:br>
            <a:endParaRPr lang="fr-FR" sz="4000" dirty="0">
              <a:solidFill>
                <a:schemeClr val="accent2"/>
              </a:solidFill>
            </a:endParaRPr>
          </a:p>
        </p:txBody>
      </p:sp>
      <p:sp>
        <p:nvSpPr>
          <p:cNvPr id="20482" name="Rectangle 3"/>
          <p:cNvSpPr>
            <a:spLocks noGrp="1" noChangeArrowheads="1"/>
          </p:cNvSpPr>
          <p:nvPr>
            <p:ph sz="quarter" idx="1"/>
          </p:nvPr>
        </p:nvSpPr>
        <p:spPr>
          <a:xfrm>
            <a:off x="395288" y="1143000"/>
            <a:ext cx="8229600" cy="5000625"/>
          </a:xfrm>
        </p:spPr>
        <p:txBody>
          <a:bodyPr>
            <a:normAutofit fontScale="92500" lnSpcReduction="10000"/>
          </a:bodyPr>
          <a:lstStyle/>
          <a:p>
            <a:pPr algn="just" eaLnBrk="1" hangingPunct="1">
              <a:lnSpc>
                <a:spcPct val="80000"/>
              </a:lnSpc>
              <a:buFontTx/>
              <a:buNone/>
            </a:pPr>
            <a:r>
              <a:rPr lang="fr-FR" sz="1400" dirty="0" smtClean="0"/>
              <a:t>Tout document d'une certaine consistance se doit de présenter, par exemple dans la table des </a:t>
            </a:r>
          </a:p>
          <a:p>
            <a:pPr algn="just" eaLnBrk="1" hangingPunct="1">
              <a:lnSpc>
                <a:spcPct val="80000"/>
              </a:lnSpc>
              <a:buFontTx/>
              <a:buNone/>
            </a:pPr>
            <a:r>
              <a:rPr lang="fr-FR" sz="1400" dirty="0" smtClean="0"/>
              <a:t>matières, les différents niveaux de son exposé. Html a disposé dès son origine d'outils spécialement </a:t>
            </a:r>
          </a:p>
          <a:p>
            <a:pPr algn="just" eaLnBrk="1" hangingPunct="1">
              <a:lnSpc>
                <a:spcPct val="80000"/>
              </a:lnSpc>
              <a:buFontTx/>
              <a:buNone/>
            </a:pPr>
            <a:r>
              <a:rPr lang="fr-FR" sz="1400" dirty="0" smtClean="0"/>
              <a:t>conçus à cet effet.</a:t>
            </a:r>
          </a:p>
          <a:p>
            <a:pPr eaLnBrk="1" hangingPunct="1">
              <a:lnSpc>
                <a:spcPct val="80000"/>
              </a:lnSpc>
              <a:buFontTx/>
              <a:buNone/>
            </a:pPr>
            <a:endParaRPr lang="fr-FR" sz="1400" dirty="0" smtClean="0"/>
          </a:p>
          <a:p>
            <a:pPr eaLnBrk="1" hangingPunct="1">
              <a:lnSpc>
                <a:spcPct val="80000"/>
              </a:lnSpc>
            </a:pPr>
            <a:r>
              <a:rPr lang="fr-FR" sz="1400" dirty="0" smtClean="0"/>
              <a:t>En-têtes [</a:t>
            </a:r>
            <a:r>
              <a:rPr lang="fr-FR" sz="1400" dirty="0" err="1" smtClean="0"/>
              <a:t>Heading</a:t>
            </a:r>
            <a:r>
              <a:rPr lang="fr-FR" sz="1400" dirty="0" smtClean="0"/>
              <a:t>] &lt;</a:t>
            </a:r>
            <a:r>
              <a:rPr lang="fr-FR" sz="1400" dirty="0" err="1" smtClean="0"/>
              <a:t>Hn</a:t>
            </a:r>
            <a:r>
              <a:rPr lang="fr-FR" sz="1400" dirty="0" smtClean="0"/>
              <a:t>&gt;&lt;/</a:t>
            </a:r>
            <a:r>
              <a:rPr lang="fr-FR" sz="1400" dirty="0" err="1" smtClean="0"/>
              <a:t>Hn</a:t>
            </a:r>
            <a:r>
              <a:rPr lang="fr-FR" sz="1400" dirty="0" smtClean="0"/>
              <a:t>&gt; avec n=1 à 6 Afficher une en-tête de niveau n et sauter une ligne</a:t>
            </a:r>
          </a:p>
          <a:p>
            <a:pPr eaLnBrk="1" hangingPunct="1">
              <a:lnSpc>
                <a:spcPct val="80000"/>
              </a:lnSpc>
            </a:pPr>
            <a:r>
              <a:rPr lang="fr-FR" sz="1400" dirty="0" smtClean="0"/>
              <a:t>Liste non-ordonnée [Bullet </a:t>
            </a:r>
            <a:r>
              <a:rPr lang="fr-FR" sz="1400" dirty="0" err="1" smtClean="0"/>
              <a:t>list</a:t>
            </a:r>
            <a:r>
              <a:rPr lang="fr-FR" sz="1400" dirty="0" smtClean="0"/>
              <a:t>] &lt;UL&gt;&lt;/UL&gt; Afficher le texte sous forme d'une liste non-ordonnée</a:t>
            </a:r>
            <a:r>
              <a:rPr lang="en-US" sz="1400" dirty="0" smtClean="0"/>
              <a:t> </a:t>
            </a:r>
          </a:p>
          <a:p>
            <a:pPr eaLnBrk="1" hangingPunct="1">
              <a:lnSpc>
                <a:spcPct val="80000"/>
              </a:lnSpc>
              <a:buNone/>
            </a:pPr>
            <a:r>
              <a:rPr lang="en-US" sz="1400" dirty="0" smtClean="0"/>
              <a:t>	 &lt;UL type=”square”&gt;&lt;/UL&gt;  =     ;  ; &lt;UL type=“disc”&gt;&lt;/UL&gt; =        ;   &lt;UL type=“circle”&gt;&lt;/UL&gt; = </a:t>
            </a:r>
            <a:endParaRPr lang="fr-FR" sz="1400" dirty="0" smtClean="0"/>
          </a:p>
          <a:p>
            <a:pPr eaLnBrk="1" hangingPunct="1">
              <a:lnSpc>
                <a:spcPct val="80000"/>
              </a:lnSpc>
            </a:pPr>
            <a:r>
              <a:rPr lang="fr-FR" sz="1400" dirty="0" smtClean="0"/>
              <a:t>Liste ordonnée [</a:t>
            </a:r>
            <a:r>
              <a:rPr lang="fr-FR" sz="1400" dirty="0" err="1" smtClean="0"/>
              <a:t>Numbered</a:t>
            </a:r>
            <a:r>
              <a:rPr lang="fr-FR" sz="1400" dirty="0" smtClean="0"/>
              <a:t> </a:t>
            </a:r>
            <a:r>
              <a:rPr lang="fr-FR" sz="1400" dirty="0" err="1" smtClean="0"/>
              <a:t>list</a:t>
            </a:r>
            <a:r>
              <a:rPr lang="fr-FR" sz="1400" dirty="0" smtClean="0"/>
              <a:t>] &lt;OL&gt;&lt;/OL&gt; Afficher le texte sous forme d'une liste ordonnée.</a:t>
            </a:r>
          </a:p>
          <a:p>
            <a:pPr eaLnBrk="1" hangingPunct="1">
              <a:lnSpc>
                <a:spcPct val="80000"/>
              </a:lnSpc>
              <a:buNone/>
            </a:pPr>
            <a:r>
              <a:rPr lang="en-US" sz="1400" dirty="0" smtClean="0"/>
              <a:t>       &lt;OL type= “1”&gt;&lt;/OL&gt; ; &lt;OL type= “I”&gt;&lt;/OL&gt; ; &lt;OL type= “A”&gt;&lt;/OL&gt; </a:t>
            </a:r>
            <a:endParaRPr lang="fr-FR" sz="1400" dirty="0" smtClean="0"/>
          </a:p>
          <a:p>
            <a:pPr eaLnBrk="1" hangingPunct="1">
              <a:lnSpc>
                <a:spcPct val="80000"/>
              </a:lnSpc>
            </a:pPr>
            <a:r>
              <a:rPr lang="fr-FR" sz="1400" dirty="0" smtClean="0"/>
              <a:t>Elément de liste [List items] &lt;LI&gt; Voici un élément de la liste</a:t>
            </a:r>
          </a:p>
          <a:p>
            <a:pPr eaLnBrk="1" hangingPunct="1">
              <a:lnSpc>
                <a:spcPct val="80000"/>
              </a:lnSpc>
            </a:pPr>
            <a:r>
              <a:rPr lang="fr-FR" sz="1400" dirty="0" smtClean="0"/>
              <a:t>Paragraphe [</a:t>
            </a:r>
            <a:r>
              <a:rPr lang="fr-FR" sz="1400" dirty="0" err="1" smtClean="0"/>
              <a:t>Paragraph</a:t>
            </a:r>
            <a:r>
              <a:rPr lang="fr-FR" sz="1400" dirty="0" smtClean="0"/>
              <a:t>] &lt;P&gt;&lt;/P&gt; Saut de ligne, insérer une ligne vierge et commencer un paragraphe</a:t>
            </a:r>
          </a:p>
          <a:p>
            <a:pPr eaLnBrk="1" hangingPunct="1">
              <a:lnSpc>
                <a:spcPct val="80000"/>
              </a:lnSpc>
              <a:buFont typeface="Wingdings" pitchFamily="2" charset="2"/>
              <a:buChar char="§"/>
            </a:pPr>
            <a:endParaRPr lang="en-US" sz="1400" dirty="0" smtClean="0"/>
          </a:p>
          <a:p>
            <a:pPr eaLnBrk="1" hangingPunct="1">
              <a:lnSpc>
                <a:spcPct val="80000"/>
              </a:lnSpc>
              <a:buFontTx/>
              <a:buNone/>
            </a:pPr>
            <a:r>
              <a:rPr lang="en-US" sz="1400" dirty="0" err="1" smtClean="0"/>
              <a:t>Exemple</a:t>
            </a:r>
            <a:r>
              <a:rPr lang="en-US" sz="1400" dirty="0" smtClean="0"/>
              <a:t>:</a:t>
            </a:r>
          </a:p>
          <a:p>
            <a:pPr eaLnBrk="1" hangingPunct="1">
              <a:lnSpc>
                <a:spcPct val="80000"/>
              </a:lnSpc>
              <a:buFontTx/>
              <a:buNone/>
            </a:pPr>
            <a:endParaRPr lang="en-US" sz="1400" dirty="0" smtClean="0"/>
          </a:p>
          <a:p>
            <a:pPr eaLnBrk="1" hangingPunct="1">
              <a:lnSpc>
                <a:spcPct val="80000"/>
              </a:lnSpc>
            </a:pPr>
            <a:r>
              <a:rPr lang="fr-FR" sz="1400" dirty="0" smtClean="0"/>
              <a:t>&lt;H1&gt;Les mois du printemps&lt;/H1&gt;</a:t>
            </a:r>
          </a:p>
          <a:p>
            <a:pPr eaLnBrk="1" hangingPunct="1">
              <a:lnSpc>
                <a:spcPct val="80000"/>
              </a:lnSpc>
            </a:pPr>
            <a:r>
              <a:rPr lang="fr-FR" sz="1400" dirty="0" smtClean="0"/>
              <a:t>&lt;UL type=</a:t>
            </a:r>
            <a:r>
              <a:rPr lang="en-US" sz="1400" dirty="0" smtClean="0"/>
              <a:t> "</a:t>
            </a:r>
            <a:r>
              <a:rPr lang="fr-FR" sz="1400" dirty="0" smtClean="0"/>
              <a:t>disc</a:t>
            </a:r>
            <a:r>
              <a:rPr lang="en-US" sz="1400" dirty="0" smtClean="0"/>
              <a:t>"</a:t>
            </a:r>
            <a:r>
              <a:rPr lang="fr-FR" sz="1400" dirty="0" smtClean="0"/>
              <a:t>&gt;&lt;LI&gt;avril</a:t>
            </a:r>
          </a:p>
          <a:p>
            <a:pPr eaLnBrk="1" hangingPunct="1">
              <a:lnSpc>
                <a:spcPct val="80000"/>
              </a:lnSpc>
            </a:pPr>
            <a:r>
              <a:rPr lang="fr-FR" sz="1400" dirty="0" smtClean="0"/>
              <a:t>&lt;LI&gt;mai</a:t>
            </a:r>
          </a:p>
          <a:p>
            <a:pPr eaLnBrk="1" hangingPunct="1">
              <a:lnSpc>
                <a:spcPct val="80000"/>
              </a:lnSpc>
            </a:pPr>
            <a:r>
              <a:rPr lang="fr-FR" sz="1400" dirty="0" smtClean="0"/>
              <a:t>&lt;LI&gt;juin&lt;/UL&gt;</a:t>
            </a:r>
          </a:p>
          <a:p>
            <a:pPr eaLnBrk="1" hangingPunct="1">
              <a:lnSpc>
                <a:spcPct val="80000"/>
              </a:lnSpc>
            </a:pPr>
            <a:r>
              <a:rPr lang="fr-FR" sz="1400" dirty="0" smtClean="0"/>
              <a:t>&lt;P&gt;</a:t>
            </a:r>
          </a:p>
          <a:p>
            <a:pPr eaLnBrk="1" hangingPunct="1">
              <a:lnSpc>
                <a:spcPct val="80000"/>
              </a:lnSpc>
            </a:pPr>
            <a:r>
              <a:rPr lang="fr-FR" sz="1400" dirty="0" smtClean="0"/>
              <a:t>&lt;H3&gt;Les mois d'automne&lt;/H3&gt;</a:t>
            </a:r>
          </a:p>
          <a:p>
            <a:pPr eaLnBrk="1" hangingPunct="1">
              <a:lnSpc>
                <a:spcPct val="80000"/>
              </a:lnSpc>
            </a:pPr>
            <a:r>
              <a:rPr lang="fr-FR" sz="1400" dirty="0" smtClean="0"/>
              <a:t>&lt;OL type=</a:t>
            </a:r>
            <a:r>
              <a:rPr lang="en-US" sz="1400" dirty="0" smtClean="0"/>
              <a:t>"1"</a:t>
            </a:r>
            <a:r>
              <a:rPr lang="fr-FR" sz="1400" dirty="0" smtClean="0"/>
              <a:t>&gt;&lt;LI&gt;janvier</a:t>
            </a:r>
          </a:p>
          <a:p>
            <a:pPr eaLnBrk="1" hangingPunct="1">
              <a:lnSpc>
                <a:spcPct val="80000"/>
              </a:lnSpc>
            </a:pPr>
            <a:r>
              <a:rPr lang="fr-FR" sz="1400" dirty="0" smtClean="0"/>
              <a:t>&lt;LI&gt;</a:t>
            </a:r>
            <a:r>
              <a:rPr lang="fr-FR" sz="1400" dirty="0" err="1" smtClean="0"/>
              <a:t>fevrier</a:t>
            </a:r>
            <a:endParaRPr lang="fr-FR" sz="1400" dirty="0" smtClean="0"/>
          </a:p>
          <a:p>
            <a:pPr eaLnBrk="1" hangingPunct="1">
              <a:lnSpc>
                <a:spcPct val="80000"/>
              </a:lnSpc>
            </a:pPr>
            <a:r>
              <a:rPr lang="fr-FR" sz="1400" dirty="0" smtClean="0"/>
              <a:t>&lt;LI&gt;mars&lt;/OL&gt;</a:t>
            </a:r>
          </a:p>
          <a:p>
            <a:pPr eaLnBrk="1" hangingPunct="1">
              <a:lnSpc>
                <a:spcPct val="80000"/>
              </a:lnSpc>
              <a:buFontTx/>
              <a:buNone/>
            </a:pPr>
            <a:endParaRPr lang="fr-FR" sz="1400" dirty="0" smtClean="0"/>
          </a:p>
          <a:p>
            <a:pPr eaLnBrk="1" hangingPunct="1">
              <a:lnSpc>
                <a:spcPct val="80000"/>
              </a:lnSpc>
              <a:buFontTx/>
              <a:buNone/>
            </a:pPr>
            <a:endParaRPr lang="fr-FR" sz="2000" dirty="0" smtClean="0"/>
          </a:p>
        </p:txBody>
      </p:sp>
      <p:pic>
        <p:nvPicPr>
          <p:cNvPr id="7" name="Image 6" descr="1.JPG"/>
          <p:cNvPicPr>
            <a:picLocks noChangeAspect="1"/>
          </p:cNvPicPr>
          <p:nvPr/>
        </p:nvPicPr>
        <p:blipFill>
          <a:blip r:embed="rId2" cstate="print"/>
          <a:stretch>
            <a:fillRect/>
          </a:stretch>
        </p:blipFill>
        <p:spPr>
          <a:xfrm flipV="1">
            <a:off x="3125381" y="2428868"/>
            <a:ext cx="232173" cy="214314"/>
          </a:xfrm>
          <a:prstGeom prst="rect">
            <a:avLst/>
          </a:prstGeom>
        </p:spPr>
      </p:pic>
      <p:pic>
        <p:nvPicPr>
          <p:cNvPr id="8" name="Image 7" descr="2.JPG"/>
          <p:cNvPicPr>
            <a:picLocks noChangeAspect="1"/>
          </p:cNvPicPr>
          <p:nvPr/>
        </p:nvPicPr>
        <p:blipFill>
          <a:blip r:embed="rId3" cstate="print"/>
          <a:stretch>
            <a:fillRect/>
          </a:stretch>
        </p:blipFill>
        <p:spPr>
          <a:xfrm>
            <a:off x="5429256" y="2428868"/>
            <a:ext cx="285752" cy="263771"/>
          </a:xfrm>
          <a:prstGeom prst="rect">
            <a:avLst/>
          </a:prstGeom>
        </p:spPr>
      </p:pic>
      <p:pic>
        <p:nvPicPr>
          <p:cNvPr id="9" name="Image 8" descr="3.bmp"/>
          <p:cNvPicPr>
            <a:picLocks noChangeAspect="1"/>
          </p:cNvPicPr>
          <p:nvPr/>
        </p:nvPicPr>
        <p:blipFill>
          <a:blip r:embed="rId4" cstate="print"/>
          <a:stretch>
            <a:fillRect/>
          </a:stretch>
        </p:blipFill>
        <p:spPr>
          <a:xfrm>
            <a:off x="8072462" y="2379414"/>
            <a:ext cx="285751" cy="263768"/>
          </a:xfrm>
          <a:prstGeom prst="rect">
            <a:avLst/>
          </a:prstGeom>
        </p:spPr>
      </p:pic>
      <p:pic>
        <p:nvPicPr>
          <p:cNvPr id="1026" name="Picture 2"/>
          <p:cNvPicPr>
            <a:picLocks noChangeAspect="1" noChangeArrowheads="1"/>
          </p:cNvPicPr>
          <p:nvPr/>
        </p:nvPicPr>
        <p:blipFill>
          <a:blip r:embed="rId5" cstate="print"/>
          <a:srcRect/>
          <a:stretch>
            <a:fillRect/>
          </a:stretch>
        </p:blipFill>
        <p:spPr bwMode="auto">
          <a:xfrm>
            <a:off x="4786314" y="3717032"/>
            <a:ext cx="4071966" cy="2667146"/>
          </a:xfrm>
          <a:prstGeom prst="rect">
            <a:avLst/>
          </a:prstGeom>
          <a:noFill/>
          <a:ln w="9525">
            <a:noFill/>
            <a:miter lim="800000"/>
            <a:headEnd/>
            <a:tailEnd/>
          </a:ln>
          <a:effectLst/>
        </p:spPr>
      </p:pic>
      <p:sp>
        <p:nvSpPr>
          <p:cNvPr id="10" name="Espace réservé du numéro de diapositive 9"/>
          <p:cNvSpPr>
            <a:spLocks noGrp="1"/>
          </p:cNvSpPr>
          <p:nvPr>
            <p:ph type="sldNum" sz="quarter" idx="12"/>
          </p:nvPr>
        </p:nvSpPr>
        <p:spPr/>
        <p:txBody>
          <a:bodyPr/>
          <a:lstStyle/>
          <a:p>
            <a:fld id="{C4948B90-C1E0-4C55-9C3F-5B87F560A34D}" type="slidenum">
              <a:rPr lang="fr-FR" smtClean="0"/>
              <a:pPr/>
              <a:t>57</a:t>
            </a:fld>
            <a:endParaRPr lang="fr-F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50825" y="544289"/>
            <a:ext cx="8229600" cy="652463"/>
          </a:xfrm>
        </p:spPr>
        <p:txBody>
          <a:bodyPr>
            <a:normAutofit fontScale="90000"/>
          </a:bodyPr>
          <a:lstStyle/>
          <a:p>
            <a:pPr eaLnBrk="1" fontAlgn="auto" hangingPunct="1">
              <a:spcAft>
                <a:spcPts val="0"/>
              </a:spcAft>
              <a:defRPr/>
            </a:pPr>
            <a:r>
              <a:rPr lang="fr-FR" sz="4000" b="1" dirty="0" smtClean="0">
                <a:solidFill>
                  <a:schemeClr val="accent2"/>
                </a:solidFill>
              </a:rPr>
              <a:t>4</a:t>
            </a:r>
            <a:r>
              <a:rPr lang="fr-FR" sz="4000" b="1" dirty="0">
                <a:solidFill>
                  <a:schemeClr val="accent2"/>
                </a:solidFill>
              </a:rPr>
              <a:t>.</a:t>
            </a:r>
            <a:r>
              <a:rPr lang="fr-FR" sz="4000" b="1" dirty="0" smtClean="0">
                <a:solidFill>
                  <a:schemeClr val="accent2"/>
                </a:solidFill>
              </a:rPr>
              <a:t> </a:t>
            </a:r>
            <a:r>
              <a:rPr lang="fr-FR" sz="4000" b="1" dirty="0">
                <a:solidFill>
                  <a:schemeClr val="accent2"/>
                </a:solidFill>
              </a:rPr>
              <a:t>Les liens</a:t>
            </a:r>
            <a:r>
              <a:rPr lang="fr-FR" sz="4000" dirty="0">
                <a:solidFill>
                  <a:schemeClr val="accent2"/>
                </a:solidFill>
              </a:rPr>
              <a:t/>
            </a:r>
            <a:br>
              <a:rPr lang="fr-FR" sz="4000" dirty="0">
                <a:solidFill>
                  <a:schemeClr val="accent2"/>
                </a:solidFill>
              </a:rPr>
            </a:br>
            <a:endParaRPr lang="fr-FR" sz="4000" dirty="0">
              <a:solidFill>
                <a:schemeClr val="accent2"/>
              </a:solidFill>
            </a:endParaRPr>
          </a:p>
        </p:txBody>
      </p:sp>
      <p:sp>
        <p:nvSpPr>
          <p:cNvPr id="21506" name="Rectangle 3"/>
          <p:cNvSpPr>
            <a:spLocks noGrp="1" noChangeArrowheads="1"/>
          </p:cNvSpPr>
          <p:nvPr>
            <p:ph sz="quarter" idx="1"/>
          </p:nvPr>
        </p:nvSpPr>
        <p:spPr>
          <a:xfrm>
            <a:off x="323850" y="1052513"/>
            <a:ext cx="8229600" cy="5073650"/>
          </a:xfrm>
        </p:spPr>
        <p:txBody>
          <a:bodyPr/>
          <a:lstStyle/>
          <a:p>
            <a:pPr algn="just" eaLnBrk="1" hangingPunct="1">
              <a:buFontTx/>
              <a:buNone/>
            </a:pPr>
            <a:r>
              <a:rPr lang="fr-FR" sz="1600" dirty="0" smtClean="0"/>
              <a:t>Html (Hyper </a:t>
            </a:r>
            <a:r>
              <a:rPr lang="fr-FR" sz="1600" dirty="0" err="1" smtClean="0"/>
              <a:t>Text</a:t>
            </a:r>
            <a:r>
              <a:rPr lang="fr-FR" sz="1600" dirty="0" smtClean="0"/>
              <a:t> </a:t>
            </a:r>
            <a:r>
              <a:rPr lang="fr-FR" sz="1600" dirty="0" err="1" smtClean="0"/>
              <a:t>Markup</a:t>
            </a:r>
            <a:r>
              <a:rPr lang="fr-FR" sz="1600" dirty="0" smtClean="0"/>
              <a:t> </a:t>
            </a:r>
            <a:r>
              <a:rPr lang="fr-FR" sz="1600" dirty="0" err="1" smtClean="0"/>
              <a:t>Language</a:t>
            </a:r>
            <a:r>
              <a:rPr lang="fr-FR" sz="1600" dirty="0" smtClean="0"/>
              <a:t>) est un langage hypertexte (et </a:t>
            </a:r>
            <a:r>
              <a:rPr lang="fr-FR" sz="1600" dirty="0" err="1" smtClean="0"/>
              <a:t>hypergraphique</a:t>
            </a:r>
            <a:r>
              <a:rPr lang="fr-FR" sz="1600" dirty="0" smtClean="0"/>
              <a:t>) </a:t>
            </a:r>
          </a:p>
          <a:p>
            <a:pPr algn="just" eaLnBrk="1" hangingPunct="1">
              <a:buFontTx/>
              <a:buNone/>
            </a:pPr>
            <a:r>
              <a:rPr lang="fr-FR" sz="1600" dirty="0" smtClean="0"/>
              <a:t>qui vous permet en cliquant sur un mot, généralement souligné (ou une image) de vous</a:t>
            </a:r>
          </a:p>
          <a:p>
            <a:pPr algn="just" eaLnBrk="1" hangingPunct="1">
              <a:buFontTx/>
              <a:buNone/>
            </a:pPr>
            <a:r>
              <a:rPr lang="fr-FR" sz="1600" dirty="0" smtClean="0"/>
              <a:t>Transporter;</a:t>
            </a:r>
          </a:p>
          <a:p>
            <a:pPr eaLnBrk="1" hangingPunct="1"/>
            <a:r>
              <a:rPr lang="fr-FR" sz="1600" dirty="0" smtClean="0"/>
              <a:t>vers un autre endroit du document.</a:t>
            </a:r>
          </a:p>
          <a:p>
            <a:pPr eaLnBrk="1" hangingPunct="1"/>
            <a:r>
              <a:rPr lang="fr-FR" sz="1600" dirty="0" smtClean="0"/>
              <a:t>vers un autre fichier Html situé sur votre ordinateur.</a:t>
            </a:r>
          </a:p>
          <a:p>
            <a:pPr eaLnBrk="1" hangingPunct="1"/>
            <a:r>
              <a:rPr lang="fr-FR" sz="1600" dirty="0" smtClean="0"/>
              <a:t>vers un autre ordinateur situé sur le Web.</a:t>
            </a:r>
          </a:p>
          <a:p>
            <a:pPr eaLnBrk="1" hangingPunct="1">
              <a:buFontTx/>
              <a:buNone/>
            </a:pPr>
            <a:endParaRPr lang="fr-FR" sz="1600" dirty="0" smtClean="0"/>
          </a:p>
          <a:p>
            <a:pPr algn="just" eaLnBrk="1" hangingPunct="1">
              <a:buFontTx/>
              <a:buNone/>
            </a:pPr>
            <a:r>
              <a:rPr lang="fr-FR" sz="1600" dirty="0" smtClean="0"/>
              <a:t>Ce système d'hypertexte vous est familier car il est également utilisé par les fichiers </a:t>
            </a:r>
          </a:p>
          <a:p>
            <a:pPr algn="just" eaLnBrk="1" hangingPunct="1">
              <a:buFontTx/>
              <a:buNone/>
            </a:pPr>
            <a:r>
              <a:rPr lang="fr-FR" sz="1600" dirty="0" smtClean="0"/>
              <a:t>d'aide de Windows. Ce sont ces liens qui vous permettent de surfer de page en page </a:t>
            </a:r>
          </a:p>
          <a:p>
            <a:pPr algn="just" eaLnBrk="1" hangingPunct="1">
              <a:buFontTx/>
              <a:buNone/>
            </a:pPr>
            <a:r>
              <a:rPr lang="fr-FR" sz="1600" dirty="0" smtClean="0"/>
              <a:t>et qui constituent l'essence des documents Html.</a:t>
            </a:r>
          </a:p>
          <a:p>
            <a:pPr eaLnBrk="1" hangingPunct="1">
              <a:buFontTx/>
              <a:buNone/>
            </a:pPr>
            <a:endParaRPr lang="fr-FR" sz="1600" dirty="0" smtClean="0"/>
          </a:p>
          <a:p>
            <a:pPr eaLnBrk="1" hangingPunct="1"/>
            <a:r>
              <a:rPr lang="fr-FR" sz="1600" dirty="0" smtClean="0"/>
              <a:t>La syntaxe de ces liens entre plusieurs pages, est simple mais entraînera de nombreux commentaires :</a:t>
            </a:r>
          </a:p>
          <a:p>
            <a:pPr eaLnBrk="1" hangingPunct="1">
              <a:buFontTx/>
              <a:buNone/>
            </a:pPr>
            <a:r>
              <a:rPr lang="fr-FR" sz="1600" dirty="0" smtClean="0"/>
              <a:t>     </a:t>
            </a:r>
            <a:r>
              <a:rPr lang="fr-FR" sz="1600" b="1" dirty="0" smtClean="0"/>
              <a:t>&lt;A HREF="URL ou adresse"&gt;...&lt;/A&gt;</a:t>
            </a:r>
          </a:p>
          <a:p>
            <a:pPr eaLnBrk="1" hangingPunct="1">
              <a:buFontTx/>
              <a:buNone/>
            </a:pPr>
            <a:r>
              <a:rPr lang="en-US" sz="1600" b="1" dirty="0" err="1" smtClean="0"/>
              <a:t>Exemple</a:t>
            </a:r>
            <a:r>
              <a:rPr lang="en-US" sz="1600" b="1" dirty="0" smtClean="0"/>
              <a:t>:</a:t>
            </a:r>
          </a:p>
          <a:p>
            <a:pPr eaLnBrk="1" hangingPunct="1">
              <a:buFontTx/>
              <a:buNone/>
            </a:pPr>
            <a:r>
              <a:rPr lang="fr-FR" sz="1600" b="1" dirty="0" smtClean="0"/>
              <a:t>	&lt;A HREF="exempleliste.html"&gt;suivant&lt;/A&gt;</a:t>
            </a:r>
          </a:p>
          <a:p>
            <a:pPr eaLnBrk="1" hangingPunct="1">
              <a:buFontTx/>
              <a:buNone/>
            </a:pPr>
            <a:endParaRPr lang="fr-FR" sz="1600" b="1" dirty="0" smtClean="0"/>
          </a:p>
          <a:p>
            <a:pPr eaLnBrk="1" hangingPunct="1">
              <a:buFontTx/>
              <a:buNone/>
            </a:pPr>
            <a:endParaRPr lang="fr-FR" sz="1600" dirty="0" smtClean="0"/>
          </a:p>
          <a:p>
            <a:pPr eaLnBrk="1" hangingPunct="1">
              <a:buFontTx/>
              <a:buNone/>
            </a:pPr>
            <a:endParaRPr lang="fr-FR" sz="1600" dirty="0" smtClean="0"/>
          </a:p>
        </p:txBody>
      </p:sp>
      <p:pic>
        <p:nvPicPr>
          <p:cNvPr id="4098" name="Picture 2"/>
          <p:cNvPicPr>
            <a:picLocks noChangeAspect="1" noChangeArrowheads="1"/>
          </p:cNvPicPr>
          <p:nvPr/>
        </p:nvPicPr>
        <p:blipFill>
          <a:blip r:embed="rId2" cstate="print"/>
          <a:srcRect/>
          <a:stretch>
            <a:fillRect/>
          </a:stretch>
        </p:blipFill>
        <p:spPr bwMode="auto">
          <a:xfrm>
            <a:off x="5143504" y="4725144"/>
            <a:ext cx="3667125" cy="1566885"/>
          </a:xfrm>
          <a:prstGeom prst="rect">
            <a:avLst/>
          </a:prstGeom>
          <a:noFill/>
          <a:ln w="9525">
            <a:noFill/>
            <a:miter lim="800000"/>
            <a:headEnd/>
            <a:tailEnd/>
          </a:ln>
          <a:effectLst/>
        </p:spPr>
      </p:pic>
      <p:sp>
        <p:nvSpPr>
          <p:cNvPr id="5" name="Espace réservé du numéro de diapositive 4"/>
          <p:cNvSpPr>
            <a:spLocks noGrp="1"/>
          </p:cNvSpPr>
          <p:nvPr>
            <p:ph type="sldNum" sz="quarter" idx="12"/>
          </p:nvPr>
        </p:nvSpPr>
        <p:spPr/>
        <p:txBody>
          <a:bodyPr/>
          <a:lstStyle/>
          <a:p>
            <a:fld id="{C4948B90-C1E0-4C55-9C3F-5B87F560A34D}" type="slidenum">
              <a:rPr lang="fr-FR" smtClean="0"/>
              <a:pPr/>
              <a:t>58</a:t>
            </a:fld>
            <a:endParaRPr lang="fr-F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normAutofit fontScale="90000"/>
          </a:bodyPr>
          <a:lstStyle/>
          <a:p>
            <a:pPr eaLnBrk="1" fontAlgn="auto" hangingPunct="1">
              <a:spcAft>
                <a:spcPts val="0"/>
              </a:spcAft>
              <a:defRPr/>
            </a:pPr>
            <a:r>
              <a:rPr lang="fr-FR" sz="4000" b="1" dirty="0" smtClean="0">
                <a:solidFill>
                  <a:schemeClr val="accent2"/>
                </a:solidFill>
              </a:rPr>
              <a:t>5</a:t>
            </a:r>
            <a:r>
              <a:rPr lang="fr-FR" sz="4000" b="1" dirty="0">
                <a:solidFill>
                  <a:schemeClr val="accent2"/>
                </a:solidFill>
              </a:rPr>
              <a:t>.</a:t>
            </a:r>
            <a:r>
              <a:rPr lang="fr-FR" sz="4000" b="1" dirty="0" smtClean="0">
                <a:solidFill>
                  <a:schemeClr val="accent2"/>
                </a:solidFill>
              </a:rPr>
              <a:t> </a:t>
            </a:r>
            <a:r>
              <a:rPr lang="fr-FR" sz="4000" b="1" dirty="0">
                <a:solidFill>
                  <a:schemeClr val="accent2"/>
                </a:solidFill>
              </a:rPr>
              <a:t>Les images</a:t>
            </a:r>
            <a:r>
              <a:rPr lang="fr-FR" sz="4000" dirty="0">
                <a:solidFill>
                  <a:schemeClr val="accent2"/>
                </a:solidFill>
              </a:rPr>
              <a:t/>
            </a:r>
            <a:br>
              <a:rPr lang="fr-FR" sz="4000" dirty="0">
                <a:solidFill>
                  <a:schemeClr val="accent2"/>
                </a:solidFill>
              </a:rPr>
            </a:br>
            <a:endParaRPr lang="fr-FR" sz="4000" dirty="0">
              <a:solidFill>
                <a:schemeClr val="accent2"/>
              </a:solidFill>
            </a:endParaRPr>
          </a:p>
        </p:txBody>
      </p:sp>
      <p:sp>
        <p:nvSpPr>
          <p:cNvPr id="22530" name="Rectangle 3"/>
          <p:cNvSpPr>
            <a:spLocks noGrp="1" noChangeArrowheads="1"/>
          </p:cNvSpPr>
          <p:nvPr>
            <p:ph sz="quarter" idx="1"/>
          </p:nvPr>
        </p:nvSpPr>
        <p:spPr>
          <a:xfrm>
            <a:off x="457200" y="1285875"/>
            <a:ext cx="8229600" cy="5095875"/>
          </a:xfrm>
        </p:spPr>
        <p:txBody>
          <a:bodyPr/>
          <a:lstStyle/>
          <a:p>
            <a:pPr eaLnBrk="1" hangingPunct="1">
              <a:lnSpc>
                <a:spcPct val="80000"/>
              </a:lnSpc>
              <a:buFontTx/>
              <a:buNone/>
            </a:pPr>
            <a:r>
              <a:rPr lang="fr-FR" sz="2000" b="1" dirty="0" smtClean="0"/>
              <a:t>GIF ou JPEG?</a:t>
            </a:r>
          </a:p>
          <a:p>
            <a:pPr eaLnBrk="1" hangingPunct="1">
              <a:lnSpc>
                <a:spcPct val="80000"/>
              </a:lnSpc>
              <a:buFontTx/>
              <a:buNone/>
            </a:pPr>
            <a:endParaRPr lang="fr-FR" sz="2000" b="1" dirty="0" smtClean="0"/>
          </a:p>
          <a:p>
            <a:pPr eaLnBrk="1" hangingPunct="1">
              <a:lnSpc>
                <a:spcPct val="80000"/>
              </a:lnSpc>
              <a:buFontTx/>
              <a:buNone/>
            </a:pPr>
            <a:r>
              <a:rPr lang="fr-FR" sz="1600" dirty="0" smtClean="0"/>
              <a:t>Avant de passer aux balises, il faut savoir ce qui suit.</a:t>
            </a:r>
          </a:p>
          <a:p>
            <a:pPr eaLnBrk="1" hangingPunct="1">
              <a:lnSpc>
                <a:spcPct val="80000"/>
              </a:lnSpc>
              <a:buFontTx/>
              <a:buNone/>
            </a:pPr>
            <a:endParaRPr lang="fr-FR" sz="1600" dirty="0" smtClean="0"/>
          </a:p>
          <a:p>
            <a:pPr algn="just" eaLnBrk="1" hangingPunct="1">
              <a:lnSpc>
                <a:spcPct val="80000"/>
              </a:lnSpc>
              <a:buFont typeface="Wingdings" pitchFamily="2" charset="2"/>
              <a:buChar char="v"/>
            </a:pPr>
            <a:r>
              <a:rPr lang="fr-FR" sz="1600" dirty="0" smtClean="0"/>
              <a:t>Les deux formats d'image (maximum 256 couleurs) reconnus sur le Web, sont le </a:t>
            </a:r>
          </a:p>
          <a:p>
            <a:pPr algn="just" eaLnBrk="1" hangingPunct="1">
              <a:lnSpc>
                <a:spcPct val="80000"/>
              </a:lnSpc>
              <a:buFontTx/>
              <a:buNone/>
            </a:pPr>
            <a:r>
              <a:rPr lang="fr-FR" sz="1600" dirty="0" smtClean="0"/>
              <a:t>   format GIF (version 89a) et le format JPEG. Pour le format GIF, on retiendra la</a:t>
            </a:r>
          </a:p>
          <a:p>
            <a:pPr algn="just" eaLnBrk="1" hangingPunct="1">
              <a:lnSpc>
                <a:spcPct val="80000"/>
              </a:lnSpc>
              <a:buFontTx/>
              <a:buNone/>
            </a:pPr>
            <a:r>
              <a:rPr lang="fr-FR" sz="1600" dirty="0" smtClean="0"/>
              <a:t>   caractéristique "entrelacé" qui permet de charger progressivement l'image lors de </a:t>
            </a:r>
          </a:p>
          <a:p>
            <a:pPr algn="just" eaLnBrk="1" hangingPunct="1">
              <a:lnSpc>
                <a:spcPct val="80000"/>
              </a:lnSpc>
              <a:buFontTx/>
              <a:buNone/>
            </a:pPr>
            <a:r>
              <a:rPr lang="fr-FR" sz="1600" dirty="0" smtClean="0"/>
              <a:t>   l'ouverture de la page. Ces deux formats donnent des résultats assez équivalents bien </a:t>
            </a:r>
          </a:p>
          <a:p>
            <a:pPr algn="just" eaLnBrk="1" hangingPunct="1">
              <a:lnSpc>
                <a:spcPct val="80000"/>
              </a:lnSpc>
              <a:buFontTx/>
              <a:buNone/>
            </a:pPr>
            <a:r>
              <a:rPr lang="fr-FR" sz="1600" dirty="0" smtClean="0"/>
              <a:t>   que JPG soit plutôt recommandé pour des images avec des tons nuancés ou</a:t>
            </a:r>
          </a:p>
          <a:p>
            <a:pPr algn="just" eaLnBrk="1" hangingPunct="1">
              <a:lnSpc>
                <a:spcPct val="80000"/>
              </a:lnSpc>
              <a:buFontTx/>
              <a:buNone/>
            </a:pPr>
            <a:r>
              <a:rPr lang="fr-FR" sz="1600" dirty="0" smtClean="0"/>
              <a:t>   dégradés.</a:t>
            </a:r>
            <a:endParaRPr lang="en-US" sz="1600" dirty="0" smtClean="0"/>
          </a:p>
          <a:p>
            <a:pPr eaLnBrk="1" hangingPunct="1">
              <a:lnSpc>
                <a:spcPct val="80000"/>
              </a:lnSpc>
              <a:buFontTx/>
              <a:buNone/>
            </a:pPr>
            <a:endParaRPr lang="fr-FR" sz="1600" dirty="0" smtClean="0"/>
          </a:p>
          <a:p>
            <a:pPr algn="just" eaLnBrk="1" hangingPunct="1">
              <a:lnSpc>
                <a:spcPct val="80000"/>
              </a:lnSpc>
              <a:buFont typeface="Wingdings" pitchFamily="2" charset="2"/>
              <a:buChar char="v"/>
            </a:pPr>
            <a:r>
              <a:rPr lang="fr-FR" sz="1600" dirty="0" smtClean="0"/>
              <a:t>· L'ennemi sur le Web, c'est la taille des images! Plus l'image sera grande, plus le temps de chargement sera long... au risque de décourager vos visiteurs. Si cela est possible, une image en 16couleurs peut très bien faire l'affaire. </a:t>
            </a:r>
          </a:p>
          <a:p>
            <a:pPr eaLnBrk="1" hangingPunct="1">
              <a:lnSpc>
                <a:spcPct val="80000"/>
              </a:lnSpc>
              <a:buFont typeface="Wingdings" pitchFamily="2" charset="2"/>
              <a:buNone/>
            </a:pPr>
            <a:endParaRPr lang="fr-FR" sz="1600" dirty="0" smtClean="0"/>
          </a:p>
          <a:p>
            <a:pPr algn="just" eaLnBrk="1" hangingPunct="1">
              <a:lnSpc>
                <a:spcPct val="80000"/>
              </a:lnSpc>
              <a:buFont typeface="Wingdings" pitchFamily="2" charset="2"/>
              <a:buChar char="v"/>
            </a:pPr>
            <a:r>
              <a:rPr lang="fr-FR" sz="1600" dirty="0" smtClean="0"/>
              <a:t>· Il n'est pas inutile de prévoir dans votre panoplie de compositeur Web, un logiciel de retouche d'images. A ce propos « </a:t>
            </a:r>
            <a:r>
              <a:rPr lang="fr-FR" sz="1600" dirty="0" err="1" smtClean="0"/>
              <a:t>photoshop</a:t>
            </a:r>
            <a:r>
              <a:rPr lang="fr-FR" sz="1600" dirty="0" smtClean="0"/>
              <a:t>" a la triple qualité d'être disponible en shareware, d'être très intuitif et d'être performant. En outre, un tel logiciel vous permettra de composer vos propres images et ainsi de personnaliser vos pages.</a:t>
            </a:r>
          </a:p>
          <a:p>
            <a:pPr eaLnBrk="1" hangingPunct="1">
              <a:lnSpc>
                <a:spcPct val="80000"/>
              </a:lnSpc>
              <a:buFontTx/>
              <a:buNone/>
            </a:pPr>
            <a:endParaRPr lang="fr-FR" sz="800" dirty="0" smtClean="0"/>
          </a:p>
        </p:txBody>
      </p:sp>
      <p:sp>
        <p:nvSpPr>
          <p:cNvPr id="4" name="Espace réservé du numéro de diapositive 3"/>
          <p:cNvSpPr>
            <a:spLocks noGrp="1"/>
          </p:cNvSpPr>
          <p:nvPr>
            <p:ph type="sldNum" sz="quarter" idx="12"/>
          </p:nvPr>
        </p:nvSpPr>
        <p:spPr/>
        <p:txBody>
          <a:bodyPr/>
          <a:lstStyle/>
          <a:p>
            <a:fld id="{C4948B90-C1E0-4C55-9C3F-5B87F560A34D}" type="slidenum">
              <a:rPr lang="fr-FR" smtClean="0"/>
              <a:pPr/>
              <a:t>59</a:t>
            </a:fld>
            <a:endParaRPr lang="fr-F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smtClean="0"/>
              <a:t>Moyens utilisés pour les TIC(1/2)</a:t>
            </a:r>
            <a:endParaRPr lang="fr-FR" b="1" dirty="0"/>
          </a:p>
        </p:txBody>
      </p:sp>
      <p:sp>
        <p:nvSpPr>
          <p:cNvPr id="3" name="Espace réservé du numéro de diapositive 2"/>
          <p:cNvSpPr>
            <a:spLocks noGrp="1"/>
          </p:cNvSpPr>
          <p:nvPr>
            <p:ph type="sldNum" sz="quarter" idx="12"/>
          </p:nvPr>
        </p:nvSpPr>
        <p:spPr/>
        <p:txBody>
          <a:bodyPr/>
          <a:lstStyle/>
          <a:p>
            <a:fld id="{C4948B90-C1E0-4C55-9C3F-5B87F560A34D}" type="slidenum">
              <a:rPr lang="fr-FR" smtClean="0"/>
              <a:pPr/>
              <a:t>6</a:t>
            </a:fld>
            <a:endParaRPr lang="fr-FR"/>
          </a:p>
        </p:txBody>
      </p:sp>
      <p:sp>
        <p:nvSpPr>
          <p:cNvPr id="4" name="Espace réservé du contenu 3"/>
          <p:cNvSpPr>
            <a:spLocks noGrp="1"/>
          </p:cNvSpPr>
          <p:nvPr>
            <p:ph sz="quarter" idx="1"/>
          </p:nvPr>
        </p:nvSpPr>
        <p:spPr/>
        <p:txBody>
          <a:bodyPr/>
          <a:lstStyle/>
          <a:p>
            <a:endParaRPr lang="fr-FR"/>
          </a:p>
        </p:txBody>
      </p:sp>
      <p:pic>
        <p:nvPicPr>
          <p:cNvPr id="1026" name="Picture 2"/>
          <p:cNvPicPr>
            <a:picLocks noChangeAspect="1" noChangeArrowheads="1"/>
          </p:cNvPicPr>
          <p:nvPr/>
        </p:nvPicPr>
        <p:blipFill>
          <a:blip r:embed="rId2"/>
          <a:srcRect l="31875" t="28333" r="12812" b="21666"/>
          <a:stretch>
            <a:fillRect/>
          </a:stretch>
        </p:blipFill>
        <p:spPr bwMode="auto">
          <a:xfrm>
            <a:off x="928662" y="1428736"/>
            <a:ext cx="8215338" cy="4786346"/>
          </a:xfrm>
          <a:prstGeom prst="rect">
            <a:avLst/>
          </a:prstGeom>
          <a:noFill/>
          <a:ln w="9525">
            <a:noFill/>
            <a:miter lim="800000"/>
            <a:headEnd/>
            <a:tailEnd/>
          </a:ln>
          <a:effec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p:txBody>
          <a:bodyPr>
            <a:normAutofit fontScale="90000"/>
          </a:bodyPr>
          <a:lstStyle/>
          <a:p>
            <a:pPr eaLnBrk="1" fontAlgn="auto" hangingPunct="1">
              <a:spcAft>
                <a:spcPts val="0"/>
              </a:spcAft>
              <a:defRPr/>
            </a:pPr>
            <a:r>
              <a:rPr lang="fr-FR" sz="4000" b="1" dirty="0" smtClean="0">
                <a:solidFill>
                  <a:schemeClr val="accent2"/>
                </a:solidFill>
              </a:rPr>
              <a:t>Les </a:t>
            </a:r>
            <a:r>
              <a:rPr lang="fr-FR" sz="4000" b="1" dirty="0">
                <a:solidFill>
                  <a:schemeClr val="accent2"/>
                </a:solidFill>
              </a:rPr>
              <a:t>images</a:t>
            </a:r>
            <a:r>
              <a:rPr lang="fr-FR" sz="4000" dirty="0">
                <a:solidFill>
                  <a:schemeClr val="accent2"/>
                </a:solidFill>
              </a:rPr>
              <a:t/>
            </a:r>
            <a:br>
              <a:rPr lang="fr-FR" sz="4000" dirty="0">
                <a:solidFill>
                  <a:schemeClr val="accent2"/>
                </a:solidFill>
              </a:rPr>
            </a:br>
            <a:endParaRPr lang="fr-FR" sz="4000" dirty="0">
              <a:solidFill>
                <a:schemeClr val="accent2"/>
              </a:solidFill>
            </a:endParaRPr>
          </a:p>
        </p:txBody>
      </p:sp>
      <p:sp>
        <p:nvSpPr>
          <p:cNvPr id="11267" name="Rectangle 3"/>
          <p:cNvSpPr>
            <a:spLocks noGrp="1" noChangeArrowheads="1"/>
          </p:cNvSpPr>
          <p:nvPr>
            <p:ph sz="quarter" idx="1"/>
          </p:nvPr>
        </p:nvSpPr>
        <p:spPr>
          <a:xfrm>
            <a:off x="142844" y="1371947"/>
            <a:ext cx="8229600" cy="4505325"/>
          </a:xfrm>
        </p:spPr>
        <p:txBody>
          <a:bodyPr>
            <a:normAutofit fontScale="92500" lnSpcReduction="20000"/>
          </a:bodyPr>
          <a:lstStyle/>
          <a:p>
            <a:pPr eaLnBrk="1" fontAlgn="auto" hangingPunct="1">
              <a:lnSpc>
                <a:spcPct val="80000"/>
              </a:lnSpc>
              <a:spcAft>
                <a:spcPts val="0"/>
              </a:spcAft>
              <a:buFontTx/>
              <a:buNone/>
              <a:defRPr/>
            </a:pPr>
            <a:r>
              <a:rPr lang="fr-FR" sz="1600" dirty="0"/>
              <a:t>Le code Html est :</a:t>
            </a:r>
          </a:p>
          <a:p>
            <a:pPr eaLnBrk="1" fontAlgn="auto" hangingPunct="1">
              <a:lnSpc>
                <a:spcPct val="80000"/>
              </a:lnSpc>
              <a:spcAft>
                <a:spcPts val="0"/>
              </a:spcAft>
              <a:buFontTx/>
              <a:buNone/>
              <a:defRPr/>
            </a:pPr>
            <a:endParaRPr lang="fr-FR" sz="1600" dirty="0"/>
          </a:p>
          <a:p>
            <a:pPr eaLnBrk="1" fontAlgn="auto" hangingPunct="1">
              <a:lnSpc>
                <a:spcPct val="80000"/>
              </a:lnSpc>
              <a:spcAft>
                <a:spcPts val="0"/>
              </a:spcAft>
              <a:buFont typeface="Wingdings 2"/>
              <a:buChar char=""/>
              <a:defRPr/>
            </a:pPr>
            <a:r>
              <a:rPr lang="fr-FR" sz="1600" dirty="0"/>
              <a:t>&lt;IMG SRC="Adresse de l'image"&gt; Afficher l'image qui se trouve à l'adresse...</a:t>
            </a:r>
          </a:p>
          <a:p>
            <a:pPr eaLnBrk="1" fontAlgn="auto" hangingPunct="1">
              <a:lnSpc>
                <a:spcPct val="80000"/>
              </a:lnSpc>
              <a:spcAft>
                <a:spcPts val="0"/>
              </a:spcAft>
              <a:buFont typeface="Wingdings 2"/>
              <a:buChar char=""/>
              <a:defRPr/>
            </a:pPr>
            <a:r>
              <a:rPr lang="fr-FR" sz="1600" dirty="0"/>
              <a:t>La balise image possède de nombreux attributs.</a:t>
            </a:r>
          </a:p>
          <a:p>
            <a:pPr eaLnBrk="1" fontAlgn="auto" hangingPunct="1">
              <a:lnSpc>
                <a:spcPct val="80000"/>
              </a:lnSpc>
              <a:spcAft>
                <a:spcPts val="0"/>
              </a:spcAft>
              <a:buFont typeface="Wingdings 2"/>
              <a:buChar char=""/>
              <a:defRPr/>
            </a:pPr>
            <a:r>
              <a:rPr lang="fr-FR" sz="1600" dirty="0"/>
              <a:t>Dimensions </a:t>
            </a:r>
            <a:r>
              <a:rPr lang="fr-FR" sz="1600" dirty="0" err="1"/>
              <a:t>width</a:t>
            </a:r>
            <a:r>
              <a:rPr lang="fr-FR" sz="1600" dirty="0"/>
              <a:t>=? </a:t>
            </a:r>
            <a:r>
              <a:rPr lang="fr-FR" sz="1600" dirty="0" err="1"/>
              <a:t>height</a:t>
            </a:r>
            <a:r>
              <a:rPr lang="fr-FR" sz="1600" dirty="0"/>
              <a:t>=? Hauteur et largeur (en pixels)</a:t>
            </a:r>
          </a:p>
          <a:p>
            <a:pPr eaLnBrk="1" fontAlgn="auto" hangingPunct="1">
              <a:lnSpc>
                <a:spcPct val="80000"/>
              </a:lnSpc>
              <a:spcAft>
                <a:spcPts val="0"/>
              </a:spcAft>
              <a:buFont typeface="Wingdings 2"/>
              <a:buChar char=""/>
              <a:defRPr/>
            </a:pPr>
            <a:r>
              <a:rPr lang="fr-FR" sz="1600" dirty="0"/>
              <a:t>border=? (en pixels) Bordure</a:t>
            </a:r>
          </a:p>
          <a:p>
            <a:pPr eaLnBrk="1" fontAlgn="auto" hangingPunct="1">
              <a:lnSpc>
                <a:spcPct val="80000"/>
              </a:lnSpc>
              <a:spcAft>
                <a:spcPts val="0"/>
              </a:spcAft>
              <a:buFont typeface="Wingdings 2"/>
              <a:buChar char=""/>
              <a:defRPr/>
            </a:pPr>
            <a:r>
              <a:rPr lang="fr-FR" sz="1600" dirty="0" err="1"/>
              <a:t>align</a:t>
            </a:r>
            <a:r>
              <a:rPr lang="fr-FR" sz="1600" dirty="0"/>
              <a:t>=top</a:t>
            </a:r>
          </a:p>
          <a:p>
            <a:pPr eaLnBrk="1" fontAlgn="auto" hangingPunct="1">
              <a:lnSpc>
                <a:spcPct val="80000"/>
              </a:lnSpc>
              <a:spcAft>
                <a:spcPts val="0"/>
              </a:spcAft>
              <a:buFont typeface="Wingdings 2"/>
              <a:buChar char=""/>
              <a:defRPr/>
            </a:pPr>
            <a:r>
              <a:rPr lang="fr-FR" sz="1600" dirty="0" err="1"/>
              <a:t>align</a:t>
            </a:r>
            <a:r>
              <a:rPr lang="fr-FR" sz="1600" dirty="0"/>
              <a:t>=middle</a:t>
            </a:r>
          </a:p>
          <a:p>
            <a:pPr eaLnBrk="1" fontAlgn="auto" hangingPunct="1">
              <a:lnSpc>
                <a:spcPct val="80000"/>
              </a:lnSpc>
              <a:spcAft>
                <a:spcPts val="0"/>
              </a:spcAft>
              <a:buFont typeface="Wingdings 2"/>
              <a:buChar char=""/>
              <a:defRPr/>
            </a:pPr>
            <a:r>
              <a:rPr lang="fr-FR" sz="1600" dirty="0" err="1"/>
              <a:t>align</a:t>
            </a:r>
            <a:r>
              <a:rPr lang="fr-FR" sz="1600" dirty="0"/>
              <a:t>=</a:t>
            </a:r>
            <a:r>
              <a:rPr lang="fr-FR" sz="1600" dirty="0" err="1"/>
              <a:t>botton</a:t>
            </a:r>
            <a:endParaRPr lang="fr-FR" sz="1600" dirty="0"/>
          </a:p>
          <a:p>
            <a:pPr eaLnBrk="1" fontAlgn="auto" hangingPunct="1">
              <a:lnSpc>
                <a:spcPct val="80000"/>
              </a:lnSpc>
              <a:spcAft>
                <a:spcPts val="0"/>
              </a:spcAft>
              <a:buFont typeface="Wingdings 2"/>
              <a:buChar char=""/>
              <a:defRPr/>
            </a:pPr>
            <a:r>
              <a:rPr lang="fr-FR" sz="1600" dirty="0" err="1"/>
              <a:t>align</a:t>
            </a:r>
            <a:r>
              <a:rPr lang="fr-FR" sz="1600" dirty="0"/>
              <a:t>=</a:t>
            </a:r>
            <a:r>
              <a:rPr lang="fr-FR" sz="1600" dirty="0" err="1"/>
              <a:t>left</a:t>
            </a:r>
            <a:endParaRPr lang="fr-FR" sz="1600" dirty="0"/>
          </a:p>
          <a:p>
            <a:pPr eaLnBrk="1" fontAlgn="auto" hangingPunct="1">
              <a:lnSpc>
                <a:spcPct val="80000"/>
              </a:lnSpc>
              <a:spcAft>
                <a:spcPts val="0"/>
              </a:spcAft>
              <a:buFont typeface="Wingdings 2"/>
              <a:buChar char=""/>
              <a:defRPr/>
            </a:pPr>
            <a:r>
              <a:rPr lang="fr-FR" sz="1600" dirty="0" err="1"/>
              <a:t>align</a:t>
            </a:r>
            <a:r>
              <a:rPr lang="fr-FR" sz="1600" dirty="0"/>
              <a:t>=right</a:t>
            </a:r>
          </a:p>
          <a:p>
            <a:pPr eaLnBrk="1" fontAlgn="auto" hangingPunct="1">
              <a:lnSpc>
                <a:spcPct val="80000"/>
              </a:lnSpc>
              <a:spcAft>
                <a:spcPts val="0"/>
              </a:spcAft>
              <a:buFont typeface="Wingdings 2"/>
              <a:buChar char=""/>
              <a:defRPr/>
            </a:pPr>
            <a:endParaRPr lang="fr-FR" sz="1600" dirty="0"/>
          </a:p>
          <a:p>
            <a:pPr eaLnBrk="1" fontAlgn="auto" hangingPunct="1">
              <a:lnSpc>
                <a:spcPct val="80000"/>
              </a:lnSpc>
              <a:spcAft>
                <a:spcPts val="0"/>
              </a:spcAft>
              <a:buFontTx/>
              <a:buNone/>
              <a:defRPr/>
            </a:pPr>
            <a:r>
              <a:rPr lang="en-US" sz="1600" dirty="0" err="1"/>
              <a:t>Exemple</a:t>
            </a:r>
            <a:r>
              <a:rPr lang="en-US" sz="1600" dirty="0"/>
              <a:t> :</a:t>
            </a:r>
          </a:p>
          <a:p>
            <a:pPr eaLnBrk="1" fontAlgn="auto" hangingPunct="1">
              <a:lnSpc>
                <a:spcPct val="80000"/>
              </a:lnSpc>
              <a:spcAft>
                <a:spcPts val="0"/>
              </a:spcAft>
              <a:buFontTx/>
              <a:buNone/>
              <a:defRPr/>
            </a:pPr>
            <a:endParaRPr lang="en-US" sz="1600" dirty="0"/>
          </a:p>
          <a:p>
            <a:pPr eaLnBrk="1" fontAlgn="auto" hangingPunct="1">
              <a:lnSpc>
                <a:spcPct val="80000"/>
              </a:lnSpc>
              <a:spcAft>
                <a:spcPts val="0"/>
              </a:spcAft>
              <a:buFontTx/>
              <a:buNone/>
              <a:defRPr/>
            </a:pPr>
            <a:r>
              <a:rPr lang="fr-FR" sz="1400" dirty="0"/>
              <a:t>&lt;IMG </a:t>
            </a:r>
            <a:r>
              <a:rPr lang="fr-FR" sz="1400" dirty="0" smtClean="0"/>
              <a:t>SRC="pirate.gif</a:t>
            </a:r>
            <a:r>
              <a:rPr lang="fr-FR" sz="1400" dirty="0"/>
              <a:t>" </a:t>
            </a:r>
            <a:r>
              <a:rPr lang="fr-FR" sz="1400" dirty="0" err="1"/>
              <a:t>align</a:t>
            </a:r>
            <a:r>
              <a:rPr lang="fr-FR" sz="1400" dirty="0"/>
              <a:t>=TOP&gt;</a:t>
            </a:r>
          </a:p>
          <a:p>
            <a:pPr eaLnBrk="1" fontAlgn="auto" hangingPunct="1">
              <a:lnSpc>
                <a:spcPct val="80000"/>
              </a:lnSpc>
              <a:spcAft>
                <a:spcPts val="0"/>
              </a:spcAft>
              <a:buFontTx/>
              <a:buNone/>
              <a:defRPr/>
            </a:pPr>
            <a:endParaRPr lang="en-US" sz="1400" dirty="0"/>
          </a:p>
          <a:p>
            <a:pPr eaLnBrk="1" fontAlgn="auto" hangingPunct="1">
              <a:spcAft>
                <a:spcPts val="0"/>
              </a:spcAft>
              <a:buFontTx/>
              <a:buNone/>
              <a:defRPr/>
            </a:pPr>
            <a:r>
              <a:rPr lang="fr-FR" sz="1400" dirty="0"/>
              <a:t>Lien sur image</a:t>
            </a:r>
          </a:p>
          <a:p>
            <a:pPr eaLnBrk="1" fontAlgn="auto" hangingPunct="1">
              <a:spcAft>
                <a:spcPts val="0"/>
              </a:spcAft>
              <a:buFontTx/>
              <a:buNone/>
              <a:defRPr/>
            </a:pPr>
            <a:r>
              <a:rPr lang="fr-FR" sz="1400" dirty="0"/>
              <a:t>	Les balises sont :</a:t>
            </a:r>
          </a:p>
          <a:p>
            <a:pPr eaLnBrk="1" fontAlgn="auto" hangingPunct="1">
              <a:spcAft>
                <a:spcPts val="0"/>
              </a:spcAft>
              <a:buFont typeface="Wingdings 2"/>
              <a:buChar char=""/>
              <a:defRPr/>
            </a:pPr>
            <a:r>
              <a:rPr lang="fr-FR" sz="1400" dirty="0"/>
              <a:t>&lt;A HREF="</a:t>
            </a:r>
            <a:r>
              <a:rPr lang="fr-FR" sz="1400" dirty="0" smtClean="0"/>
              <a:t>fichier.html"&gt;&lt;</a:t>
            </a:r>
            <a:r>
              <a:rPr lang="fr-FR" sz="1400" dirty="0"/>
              <a:t>IMG SRC="image.gif"&gt;&lt;/A&gt;</a:t>
            </a:r>
          </a:p>
          <a:p>
            <a:pPr eaLnBrk="1" fontAlgn="auto" hangingPunct="1">
              <a:spcAft>
                <a:spcPts val="0"/>
              </a:spcAft>
              <a:buFontTx/>
              <a:buNone/>
              <a:defRPr/>
            </a:pPr>
            <a:r>
              <a:rPr lang="fr-FR" sz="1400" dirty="0"/>
              <a:t>Remarquons que les images cliquables sont entourées d'une bordure</a:t>
            </a:r>
            <a:r>
              <a:rPr lang="fr-FR" dirty="0"/>
              <a:t>.</a:t>
            </a:r>
          </a:p>
          <a:p>
            <a:pPr eaLnBrk="1" fontAlgn="auto" hangingPunct="1">
              <a:lnSpc>
                <a:spcPct val="80000"/>
              </a:lnSpc>
              <a:spcAft>
                <a:spcPts val="0"/>
              </a:spcAft>
              <a:buFontTx/>
              <a:buNone/>
              <a:defRPr/>
            </a:pPr>
            <a:endParaRPr lang="fr-FR" sz="1400" dirty="0"/>
          </a:p>
          <a:p>
            <a:pPr eaLnBrk="1" fontAlgn="auto" hangingPunct="1">
              <a:lnSpc>
                <a:spcPct val="80000"/>
              </a:lnSpc>
              <a:spcAft>
                <a:spcPts val="0"/>
              </a:spcAft>
              <a:buFontTx/>
              <a:buNone/>
              <a:defRPr/>
            </a:pPr>
            <a:endParaRPr lang="fr-FR" sz="1400" dirty="0"/>
          </a:p>
          <a:p>
            <a:pPr eaLnBrk="1" fontAlgn="auto" hangingPunct="1">
              <a:lnSpc>
                <a:spcPct val="80000"/>
              </a:lnSpc>
              <a:spcAft>
                <a:spcPts val="0"/>
              </a:spcAft>
              <a:buFontTx/>
              <a:buNone/>
              <a:defRPr/>
            </a:pPr>
            <a:endParaRPr lang="fr-FR" sz="1600" dirty="0"/>
          </a:p>
        </p:txBody>
      </p:sp>
      <p:pic>
        <p:nvPicPr>
          <p:cNvPr id="5122" name="Picture 2"/>
          <p:cNvPicPr>
            <a:picLocks noChangeAspect="1" noChangeArrowheads="1"/>
          </p:cNvPicPr>
          <p:nvPr/>
        </p:nvPicPr>
        <p:blipFill>
          <a:blip r:embed="rId2" cstate="print"/>
          <a:srcRect/>
          <a:stretch>
            <a:fillRect/>
          </a:stretch>
        </p:blipFill>
        <p:spPr bwMode="auto">
          <a:xfrm>
            <a:off x="4005284" y="2910061"/>
            <a:ext cx="3638550" cy="1743075"/>
          </a:xfrm>
          <a:prstGeom prst="rect">
            <a:avLst/>
          </a:prstGeom>
          <a:noFill/>
          <a:ln w="9525">
            <a:noFill/>
            <a:miter lim="800000"/>
            <a:headEnd/>
            <a:tailEnd/>
          </a:ln>
          <a:effectLst/>
        </p:spPr>
      </p:pic>
      <p:sp>
        <p:nvSpPr>
          <p:cNvPr id="5" name="Espace réservé du numéro de diapositive 4"/>
          <p:cNvSpPr>
            <a:spLocks noGrp="1"/>
          </p:cNvSpPr>
          <p:nvPr>
            <p:ph type="sldNum" sz="quarter" idx="12"/>
          </p:nvPr>
        </p:nvSpPr>
        <p:spPr/>
        <p:txBody>
          <a:bodyPr/>
          <a:lstStyle/>
          <a:p>
            <a:fld id="{C4948B90-C1E0-4C55-9C3F-5B87F560A34D}" type="slidenum">
              <a:rPr lang="fr-FR" smtClean="0"/>
              <a:pPr/>
              <a:t>60</a:t>
            </a:fld>
            <a:endParaRPr lang="fr-F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57200" y="274638"/>
            <a:ext cx="8229600" cy="561975"/>
          </a:xfrm>
        </p:spPr>
        <p:txBody>
          <a:bodyPr>
            <a:normAutofit fontScale="90000"/>
          </a:bodyPr>
          <a:lstStyle/>
          <a:p>
            <a:pPr eaLnBrk="1" fontAlgn="auto" hangingPunct="1">
              <a:spcAft>
                <a:spcPts val="0"/>
              </a:spcAft>
              <a:defRPr/>
            </a:pPr>
            <a:r>
              <a:rPr lang="fr-FR" sz="4000" b="1" dirty="0" smtClean="0">
                <a:solidFill>
                  <a:schemeClr val="accent2"/>
                </a:solidFill>
              </a:rPr>
              <a:t>6</a:t>
            </a:r>
            <a:r>
              <a:rPr lang="fr-FR" sz="4000" b="1" dirty="0">
                <a:solidFill>
                  <a:schemeClr val="accent2"/>
                </a:solidFill>
              </a:rPr>
              <a:t>.</a:t>
            </a:r>
            <a:r>
              <a:rPr lang="fr-FR" sz="4000" b="1" dirty="0" smtClean="0">
                <a:solidFill>
                  <a:schemeClr val="accent2"/>
                </a:solidFill>
              </a:rPr>
              <a:t> </a:t>
            </a:r>
            <a:r>
              <a:rPr lang="fr-FR" sz="4000" b="1" dirty="0">
                <a:solidFill>
                  <a:schemeClr val="accent2"/>
                </a:solidFill>
              </a:rPr>
              <a:t>Les arrière-plans</a:t>
            </a:r>
            <a:endParaRPr lang="fr-FR" sz="4000" dirty="0">
              <a:solidFill>
                <a:schemeClr val="accent2"/>
              </a:solidFill>
            </a:endParaRPr>
          </a:p>
        </p:txBody>
      </p:sp>
      <p:sp>
        <p:nvSpPr>
          <p:cNvPr id="24578" name="Rectangle 3"/>
          <p:cNvSpPr>
            <a:spLocks noGrp="1" noChangeArrowheads="1"/>
          </p:cNvSpPr>
          <p:nvPr>
            <p:ph sz="quarter" idx="1"/>
          </p:nvPr>
        </p:nvSpPr>
        <p:spPr>
          <a:xfrm>
            <a:off x="71406" y="1052513"/>
            <a:ext cx="8229600" cy="5073650"/>
          </a:xfrm>
        </p:spPr>
        <p:txBody>
          <a:bodyPr>
            <a:normAutofit lnSpcReduction="10000"/>
          </a:bodyPr>
          <a:lstStyle/>
          <a:p>
            <a:pPr eaLnBrk="1" hangingPunct="1"/>
            <a:r>
              <a:rPr lang="fr-FR" sz="1400" dirty="0" smtClean="0"/>
              <a:t>Le langage Html permet d'agrémenter la présentation du document d'un arrière-plan [background]</a:t>
            </a:r>
          </a:p>
          <a:p>
            <a:pPr eaLnBrk="1" hangingPunct="1">
              <a:buFontTx/>
              <a:buNone/>
            </a:pPr>
            <a:r>
              <a:rPr lang="fr-FR" sz="1400" dirty="0" smtClean="0"/>
              <a:t>coloré ou composé d'une image. Ce qui apporte un élément "artistique" à votre page. La balise à</a:t>
            </a:r>
          </a:p>
          <a:p>
            <a:pPr eaLnBrk="1" hangingPunct="1">
              <a:buFontTx/>
              <a:buNone/>
            </a:pPr>
            <a:r>
              <a:rPr lang="fr-FR" sz="1400" dirty="0" smtClean="0"/>
              <a:t>utiliser ne pose pas de problème : Couleur d'arrière-plan &lt;BODY BGCOLOR="#$$$$$$"&gt;.</a:t>
            </a:r>
          </a:p>
          <a:p>
            <a:pPr eaLnBrk="1" hangingPunct="1">
              <a:buFontTx/>
              <a:buNone/>
            </a:pPr>
            <a:endParaRPr lang="fr-FR" sz="1400" dirty="0" smtClean="0"/>
          </a:p>
          <a:p>
            <a:pPr eaLnBrk="1" hangingPunct="1">
              <a:buFontTx/>
              <a:buNone/>
            </a:pPr>
            <a:r>
              <a:rPr lang="en-US" sz="1400" dirty="0" smtClean="0"/>
              <a:t>Il </a:t>
            </a:r>
            <a:r>
              <a:rPr lang="en-US" sz="1400" dirty="0" err="1" smtClean="0"/>
              <a:t>existe</a:t>
            </a:r>
            <a:r>
              <a:rPr lang="en-US" sz="1400" dirty="0" smtClean="0"/>
              <a:t> d’ </a:t>
            </a:r>
            <a:r>
              <a:rPr lang="en-US" sz="1400" dirty="0" err="1" smtClean="0"/>
              <a:t>autres</a:t>
            </a:r>
            <a:r>
              <a:rPr lang="en-US" sz="1400" dirty="0" smtClean="0"/>
              <a:t>  </a:t>
            </a:r>
            <a:r>
              <a:rPr lang="en-US" sz="1400" dirty="0" err="1" smtClean="0"/>
              <a:t>balises</a:t>
            </a:r>
            <a:r>
              <a:rPr lang="en-US" sz="1400" dirty="0" smtClean="0"/>
              <a:t> qui </a:t>
            </a:r>
            <a:r>
              <a:rPr lang="en-US" sz="1400" dirty="0" err="1" smtClean="0"/>
              <a:t>sont</a:t>
            </a:r>
            <a:r>
              <a:rPr lang="en-US" sz="1400" dirty="0" smtClean="0"/>
              <a:t> </a:t>
            </a:r>
            <a:r>
              <a:rPr lang="en-US" sz="1400" dirty="0" err="1" smtClean="0"/>
              <a:t>prevus</a:t>
            </a:r>
            <a:r>
              <a:rPr lang="en-US" sz="1400" dirty="0" smtClean="0"/>
              <a:t> pour modifier les </a:t>
            </a:r>
            <a:r>
              <a:rPr lang="en-US" sz="1400" dirty="0" err="1" smtClean="0"/>
              <a:t>couleurs</a:t>
            </a:r>
            <a:r>
              <a:rPr lang="en-US" sz="1400" dirty="0" smtClean="0"/>
              <a:t> :</a:t>
            </a:r>
            <a:endParaRPr lang="fr-FR" sz="1400" dirty="0" smtClean="0"/>
          </a:p>
          <a:p>
            <a:pPr eaLnBrk="1" hangingPunct="1"/>
            <a:endParaRPr lang="en-US" sz="1400" dirty="0" smtClean="0"/>
          </a:p>
          <a:p>
            <a:pPr eaLnBrk="1" hangingPunct="1"/>
            <a:r>
              <a:rPr lang="fr-FR" sz="1400" dirty="0" smtClean="0"/>
              <a:t>Couleur de texte &lt;BODY TEXT="#$$$$$$"&gt;</a:t>
            </a:r>
          </a:p>
          <a:p>
            <a:pPr eaLnBrk="1" hangingPunct="1"/>
            <a:r>
              <a:rPr lang="fr-FR" sz="1400" dirty="0" smtClean="0"/>
              <a:t>Couleur de lien &lt;BODY LINK="#$$$$$$"&gt;</a:t>
            </a:r>
          </a:p>
          <a:p>
            <a:pPr eaLnBrk="1" hangingPunct="1"/>
            <a:r>
              <a:rPr lang="fr-FR" sz="1400" dirty="0" smtClean="0"/>
              <a:t>Lien visité &lt;BODY VLINK="#$$$$$$"&gt;</a:t>
            </a:r>
          </a:p>
          <a:p>
            <a:pPr eaLnBrk="1" hangingPunct="1"/>
            <a:r>
              <a:rPr lang="fr-FR" sz="1400" dirty="0" smtClean="0"/>
              <a:t>Lien actif &lt;BODY ALINK="#$$$$$$"&gt;</a:t>
            </a:r>
          </a:p>
          <a:p>
            <a:pPr eaLnBrk="1" hangingPunct="1">
              <a:buFontTx/>
              <a:buNone/>
            </a:pPr>
            <a:endParaRPr lang="fr-FR" sz="1400" dirty="0" smtClean="0"/>
          </a:p>
          <a:p>
            <a:pPr eaLnBrk="1" hangingPunct="1">
              <a:buFontTx/>
              <a:buNone/>
            </a:pPr>
            <a:r>
              <a:rPr lang="fr-FR" sz="1400" dirty="0" smtClean="0"/>
              <a:t>Reprenons notre exemple en modifiant la balise body</a:t>
            </a:r>
          </a:p>
          <a:p>
            <a:pPr eaLnBrk="1" hangingPunct="1"/>
            <a:r>
              <a:rPr lang="fr-FR" sz="1400" dirty="0" smtClean="0"/>
              <a:t>&lt;BODY BGCOLOR="#000088" TEXT="#FFFF00"&gt;</a:t>
            </a:r>
          </a:p>
          <a:p>
            <a:pPr eaLnBrk="1" hangingPunct="1">
              <a:buFontTx/>
              <a:buNone/>
            </a:pPr>
            <a:endParaRPr lang="en-US" sz="1400" dirty="0" smtClean="0"/>
          </a:p>
          <a:p>
            <a:pPr eaLnBrk="1" hangingPunct="1">
              <a:buFontTx/>
              <a:buNone/>
            </a:pPr>
            <a:endParaRPr lang="en-US" sz="1400" dirty="0" smtClean="0"/>
          </a:p>
          <a:p>
            <a:pPr eaLnBrk="1" hangingPunct="1">
              <a:buFontTx/>
              <a:buNone/>
            </a:pPr>
            <a:r>
              <a:rPr lang="fr-FR" sz="1400" dirty="0" smtClean="0"/>
              <a:t>On peut aussi prévoir un fond en image.</a:t>
            </a:r>
          </a:p>
          <a:p>
            <a:pPr eaLnBrk="1" hangingPunct="1">
              <a:buFontTx/>
              <a:buNone/>
            </a:pPr>
            <a:r>
              <a:rPr lang="en-US" sz="1400" dirty="0" err="1" smtClean="0"/>
              <a:t>Exemple</a:t>
            </a:r>
            <a:r>
              <a:rPr lang="en-US" sz="1400" dirty="0" smtClean="0"/>
              <a:t> : </a:t>
            </a:r>
          </a:p>
          <a:p>
            <a:pPr eaLnBrk="1" hangingPunct="1">
              <a:buFontTx/>
              <a:buNone/>
            </a:pPr>
            <a:r>
              <a:rPr lang="fr-FR" sz="1400" dirty="0" smtClean="0"/>
              <a:t>Texture d'arrière-plan &lt;BODY BACKGROUND="Adresse de l’ image"&gt;</a:t>
            </a:r>
          </a:p>
          <a:p>
            <a:pPr eaLnBrk="1" hangingPunct="1">
              <a:buFontTx/>
              <a:buNone/>
            </a:pPr>
            <a:endParaRPr lang="fr-FR" sz="1400" dirty="0" smtClean="0"/>
          </a:p>
          <a:p>
            <a:pPr eaLnBrk="1" hangingPunct="1">
              <a:buFontTx/>
              <a:buNone/>
            </a:pPr>
            <a:endParaRPr lang="fr-FR" sz="1400" dirty="0" smtClean="0"/>
          </a:p>
          <a:p>
            <a:pPr eaLnBrk="1" hangingPunct="1">
              <a:buFontTx/>
              <a:buNone/>
            </a:pPr>
            <a:endParaRPr lang="fr-FR" sz="1400" dirty="0" smtClean="0"/>
          </a:p>
          <a:p>
            <a:pPr eaLnBrk="1" hangingPunct="1">
              <a:buFontTx/>
              <a:buNone/>
            </a:pPr>
            <a:endParaRPr lang="fr-FR" sz="1400" dirty="0" smtClean="0"/>
          </a:p>
        </p:txBody>
      </p:sp>
      <p:pic>
        <p:nvPicPr>
          <p:cNvPr id="3074" name="Picture 2"/>
          <p:cNvPicPr>
            <a:picLocks noChangeAspect="1" noChangeArrowheads="1"/>
          </p:cNvPicPr>
          <p:nvPr/>
        </p:nvPicPr>
        <p:blipFill>
          <a:blip r:embed="rId2" cstate="print"/>
          <a:srcRect/>
          <a:stretch>
            <a:fillRect/>
          </a:stretch>
        </p:blipFill>
        <p:spPr bwMode="auto">
          <a:xfrm>
            <a:off x="5786447" y="2492896"/>
            <a:ext cx="3214709" cy="3638550"/>
          </a:xfrm>
          <a:prstGeom prst="rect">
            <a:avLst/>
          </a:prstGeom>
          <a:noFill/>
          <a:ln w="9525">
            <a:noFill/>
            <a:miter lim="800000"/>
            <a:headEnd/>
            <a:tailEnd/>
          </a:ln>
          <a:effectLst/>
        </p:spPr>
      </p:pic>
      <p:sp>
        <p:nvSpPr>
          <p:cNvPr id="5" name="Espace réservé du numéro de diapositive 4"/>
          <p:cNvSpPr>
            <a:spLocks noGrp="1"/>
          </p:cNvSpPr>
          <p:nvPr>
            <p:ph type="sldNum" sz="quarter" idx="12"/>
          </p:nvPr>
        </p:nvSpPr>
        <p:spPr/>
        <p:txBody>
          <a:bodyPr/>
          <a:lstStyle/>
          <a:p>
            <a:fld id="{C4948B90-C1E0-4C55-9C3F-5B87F560A34D}" type="slidenum">
              <a:rPr lang="fr-FR" smtClean="0"/>
              <a:pPr/>
              <a:t>61</a:t>
            </a:fld>
            <a:endParaRPr lang="fr-F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4"/>
          <p:cNvSpPr>
            <a:spLocks noGrp="1" noChangeArrowheads="1"/>
          </p:cNvSpPr>
          <p:nvPr>
            <p:ph type="title"/>
          </p:nvPr>
        </p:nvSpPr>
        <p:spPr>
          <a:xfrm>
            <a:off x="357158" y="642918"/>
            <a:ext cx="8229600" cy="706437"/>
          </a:xfrm>
        </p:spPr>
        <p:txBody>
          <a:bodyPr>
            <a:normAutofit fontScale="90000"/>
          </a:bodyPr>
          <a:lstStyle/>
          <a:p>
            <a:pPr eaLnBrk="1" fontAlgn="auto" hangingPunct="1">
              <a:spcAft>
                <a:spcPts val="0"/>
              </a:spcAft>
              <a:defRPr/>
            </a:pPr>
            <a:r>
              <a:rPr lang="fr-FR" sz="4000" b="1" dirty="0" smtClean="0">
                <a:solidFill>
                  <a:schemeClr val="accent2"/>
                </a:solidFill>
              </a:rPr>
              <a:t>7</a:t>
            </a:r>
            <a:r>
              <a:rPr lang="fr-FR" sz="4000" b="1" dirty="0">
                <a:solidFill>
                  <a:schemeClr val="accent2"/>
                </a:solidFill>
              </a:rPr>
              <a:t>.</a:t>
            </a:r>
            <a:r>
              <a:rPr lang="fr-FR" sz="4000" b="1" dirty="0" smtClean="0">
                <a:solidFill>
                  <a:schemeClr val="accent2"/>
                </a:solidFill>
              </a:rPr>
              <a:t> </a:t>
            </a:r>
            <a:r>
              <a:rPr lang="fr-FR" sz="4000" b="1" dirty="0">
                <a:solidFill>
                  <a:schemeClr val="accent2"/>
                </a:solidFill>
              </a:rPr>
              <a:t>Les tableaux</a:t>
            </a:r>
            <a:r>
              <a:rPr lang="fr-FR" sz="4000" dirty="0">
                <a:solidFill>
                  <a:schemeClr val="accent2"/>
                </a:solidFill>
              </a:rPr>
              <a:t/>
            </a:r>
            <a:br>
              <a:rPr lang="fr-FR" sz="4000" dirty="0">
                <a:solidFill>
                  <a:schemeClr val="accent2"/>
                </a:solidFill>
              </a:rPr>
            </a:br>
            <a:endParaRPr lang="fr-FR" sz="4000" dirty="0">
              <a:solidFill>
                <a:schemeClr val="accent2"/>
              </a:solidFill>
            </a:endParaRPr>
          </a:p>
        </p:txBody>
      </p:sp>
      <p:sp>
        <p:nvSpPr>
          <p:cNvPr id="25605" name="Text Box 6"/>
          <p:cNvSpPr txBox="1">
            <a:spLocks noChangeArrowheads="1"/>
          </p:cNvSpPr>
          <p:nvPr/>
        </p:nvSpPr>
        <p:spPr bwMode="auto">
          <a:xfrm>
            <a:off x="250825" y="1143000"/>
            <a:ext cx="8893175" cy="5354638"/>
          </a:xfrm>
          <a:prstGeom prst="rect">
            <a:avLst/>
          </a:prstGeom>
          <a:noFill/>
          <a:ln w="9525">
            <a:noFill/>
            <a:miter lim="800000"/>
            <a:headEnd/>
            <a:tailEnd/>
          </a:ln>
        </p:spPr>
        <p:txBody>
          <a:bodyPr>
            <a:spAutoFit/>
          </a:bodyPr>
          <a:lstStyle/>
          <a:p>
            <a:r>
              <a:rPr lang="fr-FR" dirty="0"/>
              <a:t>En Html, les tableaux servent non seulement à aligner des chiffres mais surtout à placer des éléments à l'emplacement que vous souhaitez. L'usage des tableaux est donc très fréquent.</a:t>
            </a:r>
          </a:p>
          <a:p>
            <a:endParaRPr lang="fr-FR" dirty="0"/>
          </a:p>
          <a:p>
            <a:r>
              <a:rPr lang="fr-FR" dirty="0"/>
              <a:t>Un tableau est composé de lignes et de colonnes qui forment les cellules du tableau.</a:t>
            </a:r>
          </a:p>
          <a:p>
            <a:r>
              <a:rPr lang="fr-FR" dirty="0"/>
              <a:t>Les balises de base sont donc :</a:t>
            </a:r>
          </a:p>
          <a:p>
            <a:endParaRPr lang="fr-FR" dirty="0"/>
          </a:p>
          <a:p>
            <a:r>
              <a:rPr lang="fr-FR" dirty="0"/>
              <a:t>Définition du tableau       [Table]           &lt;TABLE&gt;&lt;/TABLE&gt;  Début et fin de tableau</a:t>
            </a:r>
          </a:p>
          <a:p>
            <a:r>
              <a:rPr lang="fr-FR" dirty="0"/>
              <a:t>Définition d'une ligne       [Table </a:t>
            </a:r>
            <a:r>
              <a:rPr lang="fr-FR" dirty="0" err="1"/>
              <a:t>Row</a:t>
            </a:r>
            <a:r>
              <a:rPr lang="fr-FR" dirty="0"/>
              <a:t>]   &lt;TR&gt;&lt;/TR&gt;               Début et fin de ligne</a:t>
            </a:r>
          </a:p>
          <a:p>
            <a:r>
              <a:rPr lang="fr-FR" dirty="0"/>
              <a:t>Définition d'une cellule    [Table Data]   &lt;TD&gt;&lt;/TD&gt;               Début et fin de cellule</a:t>
            </a:r>
          </a:p>
          <a:p>
            <a:endParaRPr lang="en-US" dirty="0"/>
          </a:p>
          <a:p>
            <a:r>
              <a:rPr lang="en-US" dirty="0" err="1"/>
              <a:t>Exemple</a:t>
            </a:r>
            <a:r>
              <a:rPr lang="en-US" dirty="0"/>
              <a:t> d’ application : </a:t>
            </a:r>
            <a:r>
              <a:rPr lang="fr-FR" dirty="0"/>
              <a:t>Si vous souhaitez y adjoindre des bordures :</a:t>
            </a:r>
          </a:p>
          <a:p>
            <a:r>
              <a:rPr lang="fr-FR" dirty="0"/>
              <a:t>Bordure de cadre [Border] &lt;TABLE border=?&gt;&lt;/TABLE&gt;</a:t>
            </a:r>
          </a:p>
          <a:p>
            <a:r>
              <a:rPr lang="fr-FR" dirty="0"/>
              <a:t>&lt;TABLE </a:t>
            </a:r>
            <a:r>
              <a:rPr lang="fr-FR" dirty="0" smtClean="0"/>
              <a:t>border=1&gt;</a:t>
            </a:r>
            <a:endParaRPr lang="fr-FR" dirty="0"/>
          </a:p>
          <a:p>
            <a:r>
              <a:rPr lang="fr-FR" dirty="0"/>
              <a:t>&lt;TR&gt;&lt;TD&gt;1&lt;/TD&gt;&lt;TD&gt;2&lt;/TD&gt;&lt;/TR&gt;</a:t>
            </a:r>
          </a:p>
          <a:p>
            <a:r>
              <a:rPr lang="fr-FR" dirty="0"/>
              <a:t>&lt;TR&gt;&lt;TD&gt;3&lt;/TD&gt;&lt;TD&gt;4&lt;/TD&gt;&lt;/TR&gt;</a:t>
            </a:r>
          </a:p>
          <a:p>
            <a:r>
              <a:rPr lang="fr-FR" dirty="0"/>
              <a:t>&lt;/TABLE&gt;</a:t>
            </a:r>
          </a:p>
          <a:p>
            <a:endParaRPr lang="fr-FR" dirty="0"/>
          </a:p>
          <a:p>
            <a:endParaRPr lang="fr-FR" dirty="0"/>
          </a:p>
        </p:txBody>
      </p:sp>
      <p:pic>
        <p:nvPicPr>
          <p:cNvPr id="1026" name="Picture 2"/>
          <p:cNvPicPr>
            <a:picLocks noChangeAspect="1" noChangeArrowheads="1"/>
          </p:cNvPicPr>
          <p:nvPr/>
        </p:nvPicPr>
        <p:blipFill>
          <a:blip r:embed="rId2" cstate="print"/>
          <a:srcRect/>
          <a:stretch>
            <a:fillRect/>
          </a:stretch>
        </p:blipFill>
        <p:spPr bwMode="auto">
          <a:xfrm>
            <a:off x="5072066" y="5000636"/>
            <a:ext cx="1441749" cy="857256"/>
          </a:xfrm>
          <a:prstGeom prst="rect">
            <a:avLst/>
          </a:prstGeom>
          <a:noFill/>
          <a:ln w="9525">
            <a:noFill/>
            <a:miter lim="800000"/>
            <a:headEnd/>
            <a:tailEnd/>
          </a:ln>
          <a:effectLst/>
        </p:spPr>
      </p:pic>
      <p:sp>
        <p:nvSpPr>
          <p:cNvPr id="5" name="Espace réservé du numéro de diapositive 4"/>
          <p:cNvSpPr>
            <a:spLocks noGrp="1"/>
          </p:cNvSpPr>
          <p:nvPr>
            <p:ph type="sldNum" sz="quarter" idx="12"/>
          </p:nvPr>
        </p:nvSpPr>
        <p:spPr/>
        <p:txBody>
          <a:bodyPr/>
          <a:lstStyle/>
          <a:p>
            <a:fld id="{C4948B90-C1E0-4C55-9C3F-5B87F560A34D}" type="slidenum">
              <a:rPr lang="fr-FR" smtClean="0"/>
              <a:pPr/>
              <a:t>62</a:t>
            </a:fld>
            <a:endParaRPr lang="fr-F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Text Box 6"/>
          <p:cNvSpPr txBox="1">
            <a:spLocks noChangeArrowheads="1"/>
          </p:cNvSpPr>
          <p:nvPr/>
        </p:nvSpPr>
        <p:spPr bwMode="auto">
          <a:xfrm>
            <a:off x="179388" y="1171773"/>
            <a:ext cx="8713787" cy="5324535"/>
          </a:xfrm>
          <a:prstGeom prst="rect">
            <a:avLst/>
          </a:prstGeom>
          <a:noFill/>
          <a:ln w="9525">
            <a:noFill/>
            <a:miter lim="800000"/>
            <a:headEnd/>
            <a:tailEnd/>
          </a:ln>
        </p:spPr>
        <p:txBody>
          <a:bodyPr>
            <a:spAutoFit/>
          </a:bodyPr>
          <a:lstStyle/>
          <a:p>
            <a:r>
              <a:rPr lang="fr-FR" sz="1600" dirty="0">
                <a:solidFill>
                  <a:schemeClr val="tx2"/>
                </a:solidFill>
              </a:rPr>
              <a:t>Il y a encore trois éléments (définis par défaut mais modifiables) :</a:t>
            </a:r>
            <a:br>
              <a:rPr lang="fr-FR" sz="1600" dirty="0">
                <a:solidFill>
                  <a:schemeClr val="tx2"/>
                </a:solidFill>
              </a:rPr>
            </a:br>
            <a:r>
              <a:rPr lang="fr-FR" sz="1600" dirty="0">
                <a:solidFill>
                  <a:schemeClr val="tx2"/>
                </a:solidFill>
              </a:rPr>
              <a:t>L'espace entre les cellules ou</a:t>
            </a:r>
            <a:br>
              <a:rPr lang="fr-FR" sz="1600" dirty="0">
                <a:solidFill>
                  <a:schemeClr val="tx2"/>
                </a:solidFill>
              </a:rPr>
            </a:br>
            <a:r>
              <a:rPr lang="fr-FR" sz="1600" dirty="0">
                <a:solidFill>
                  <a:schemeClr val="tx2"/>
                </a:solidFill>
              </a:rPr>
              <a:t>l'épaisseur des lignes du quadrillage     &lt;TABLE </a:t>
            </a:r>
            <a:r>
              <a:rPr lang="fr-FR" sz="1600" dirty="0" err="1">
                <a:solidFill>
                  <a:schemeClr val="tx2"/>
                </a:solidFill>
              </a:rPr>
              <a:t>cellspacing</a:t>
            </a:r>
            <a:r>
              <a:rPr lang="fr-FR" sz="1600" dirty="0">
                <a:solidFill>
                  <a:schemeClr val="tx2"/>
                </a:solidFill>
              </a:rPr>
              <a:t>=?&gt;</a:t>
            </a:r>
            <a:br>
              <a:rPr lang="fr-FR" sz="1600" dirty="0">
                <a:solidFill>
                  <a:schemeClr val="tx2"/>
                </a:solidFill>
              </a:rPr>
            </a:br>
            <a:r>
              <a:rPr lang="fr-FR" sz="1600" dirty="0">
                <a:solidFill>
                  <a:schemeClr val="tx2"/>
                </a:solidFill>
              </a:rPr>
              <a:t>L'enrobage des cellules ou</a:t>
            </a:r>
            <a:br>
              <a:rPr lang="fr-FR" sz="1600" dirty="0">
                <a:solidFill>
                  <a:schemeClr val="tx2"/>
                </a:solidFill>
              </a:rPr>
            </a:br>
            <a:r>
              <a:rPr lang="fr-FR" sz="1600" dirty="0">
                <a:solidFill>
                  <a:schemeClr val="tx2"/>
                </a:solidFill>
              </a:rPr>
              <a:t>l'espace entre le bord et le contenu       &lt;TABLE </a:t>
            </a:r>
            <a:r>
              <a:rPr lang="fr-FR" sz="1600" dirty="0" err="1">
                <a:solidFill>
                  <a:schemeClr val="tx2"/>
                </a:solidFill>
              </a:rPr>
              <a:t>cellpadding</a:t>
            </a:r>
            <a:r>
              <a:rPr lang="fr-FR" sz="1600" dirty="0">
                <a:solidFill>
                  <a:schemeClr val="tx2"/>
                </a:solidFill>
              </a:rPr>
              <a:t>=?&gt;</a:t>
            </a:r>
            <a:br>
              <a:rPr lang="fr-FR" sz="1600" dirty="0">
                <a:solidFill>
                  <a:schemeClr val="tx2"/>
                </a:solidFill>
              </a:rPr>
            </a:br>
            <a:r>
              <a:rPr lang="fr-FR" sz="1600" dirty="0">
                <a:solidFill>
                  <a:schemeClr val="tx2"/>
                </a:solidFill>
              </a:rPr>
              <a:t>La largeur de la table                             &lt;TABLE </a:t>
            </a:r>
            <a:r>
              <a:rPr lang="fr-FR" sz="1600" dirty="0" err="1">
                <a:solidFill>
                  <a:schemeClr val="tx2"/>
                </a:solidFill>
              </a:rPr>
              <a:t>width</a:t>
            </a:r>
            <a:r>
              <a:rPr lang="fr-FR" sz="1600" dirty="0">
                <a:solidFill>
                  <a:schemeClr val="tx2"/>
                </a:solidFill>
              </a:rPr>
              <a:t>=?&gt;  &lt;TABLE </a:t>
            </a:r>
            <a:r>
              <a:rPr lang="fr-FR" sz="1600" dirty="0" err="1">
                <a:solidFill>
                  <a:schemeClr val="tx2"/>
                </a:solidFill>
              </a:rPr>
              <a:t>width</a:t>
            </a:r>
            <a:r>
              <a:rPr lang="fr-FR" sz="1600" dirty="0">
                <a:solidFill>
                  <a:schemeClr val="tx2"/>
                </a:solidFill>
              </a:rPr>
              <a:t>=%&gt;</a:t>
            </a:r>
            <a:br>
              <a:rPr lang="fr-FR" sz="1600" dirty="0">
                <a:solidFill>
                  <a:schemeClr val="tx2"/>
                </a:solidFill>
              </a:rPr>
            </a:br>
            <a:r>
              <a:rPr lang="fr-FR" sz="1600" dirty="0">
                <a:solidFill>
                  <a:schemeClr val="tx2"/>
                </a:solidFill>
              </a:rPr>
              <a:t/>
            </a:r>
            <a:br>
              <a:rPr lang="fr-FR" sz="1600" dirty="0">
                <a:solidFill>
                  <a:schemeClr val="tx2"/>
                </a:solidFill>
              </a:rPr>
            </a:br>
            <a:r>
              <a:rPr lang="fr-FR" sz="1600" b="1" dirty="0">
                <a:solidFill>
                  <a:schemeClr val="tx2"/>
                </a:solidFill>
              </a:rPr>
              <a:t>Exemple d’application :</a:t>
            </a:r>
            <a:r>
              <a:rPr lang="fr-FR" sz="1600" dirty="0">
                <a:solidFill>
                  <a:schemeClr val="tx2"/>
                </a:solidFill>
              </a:rPr>
              <a:t/>
            </a:r>
            <a:br>
              <a:rPr lang="fr-FR" sz="1600" dirty="0">
                <a:solidFill>
                  <a:schemeClr val="tx2"/>
                </a:solidFill>
              </a:rPr>
            </a:br>
            <a:r>
              <a:rPr lang="fr-FR" sz="1600" dirty="0" smtClean="0">
                <a:solidFill>
                  <a:schemeClr val="tx2"/>
                </a:solidFill>
              </a:rPr>
              <a:t>&lt;</a:t>
            </a:r>
            <a:r>
              <a:rPr lang="fr-FR" sz="1600" dirty="0">
                <a:solidFill>
                  <a:schemeClr val="tx2"/>
                </a:solidFill>
              </a:rPr>
              <a:t>TABLE border=2 </a:t>
            </a:r>
            <a:r>
              <a:rPr lang="fr-FR" sz="1600" dirty="0" err="1">
                <a:solidFill>
                  <a:schemeClr val="tx2"/>
                </a:solidFill>
              </a:rPr>
              <a:t>cellpadding</a:t>
            </a:r>
            <a:r>
              <a:rPr lang="fr-FR" sz="1600" dirty="0">
                <a:solidFill>
                  <a:schemeClr val="tx2"/>
                </a:solidFill>
              </a:rPr>
              <a:t>=10</a:t>
            </a:r>
            <a:r>
              <a:rPr lang="fr-FR" sz="1600" dirty="0" smtClean="0">
                <a:solidFill>
                  <a:schemeClr val="tx2"/>
                </a:solidFill>
              </a:rPr>
              <a:t>&gt;          </a:t>
            </a:r>
            <a:r>
              <a:rPr lang="fr-FR" sz="1600" dirty="0">
                <a:solidFill>
                  <a:schemeClr val="tx2"/>
                </a:solidFill>
              </a:rPr>
              <a:t/>
            </a:r>
            <a:br>
              <a:rPr lang="fr-FR" sz="1600" dirty="0">
                <a:solidFill>
                  <a:schemeClr val="tx2"/>
                </a:solidFill>
              </a:rPr>
            </a:br>
            <a:r>
              <a:rPr lang="fr-FR" sz="1600" dirty="0">
                <a:solidFill>
                  <a:schemeClr val="tx2"/>
                </a:solidFill>
              </a:rPr>
              <a:t>&lt;TR&gt;&lt;TD&gt;1&lt;/TD&gt;&lt;TD&gt;2&lt;/TD&gt;&lt;/TR&gt;</a:t>
            </a:r>
            <a:br>
              <a:rPr lang="fr-FR" sz="1600" dirty="0">
                <a:solidFill>
                  <a:schemeClr val="tx2"/>
                </a:solidFill>
              </a:rPr>
            </a:br>
            <a:r>
              <a:rPr lang="fr-FR" sz="1600" dirty="0">
                <a:solidFill>
                  <a:schemeClr val="tx2"/>
                </a:solidFill>
              </a:rPr>
              <a:t>&lt;TR&gt;&lt;TD&gt;3&lt;/TD&gt;&lt;TD&gt;4&lt;/TD&gt;&lt;/TR&gt;</a:t>
            </a:r>
            <a:br>
              <a:rPr lang="fr-FR" sz="1600" dirty="0">
                <a:solidFill>
                  <a:schemeClr val="tx2"/>
                </a:solidFill>
              </a:rPr>
            </a:br>
            <a:r>
              <a:rPr lang="fr-FR" sz="1600" dirty="0">
                <a:solidFill>
                  <a:schemeClr val="tx2"/>
                </a:solidFill>
              </a:rPr>
              <a:t>&lt;/TABLE</a:t>
            </a:r>
            <a:r>
              <a:rPr lang="fr-FR" sz="1600" dirty="0" smtClean="0">
                <a:solidFill>
                  <a:schemeClr val="tx2"/>
                </a:solidFill>
              </a:rPr>
              <a:t>&gt;</a:t>
            </a:r>
          </a:p>
          <a:p>
            <a:endParaRPr lang="fr-FR" sz="1600" dirty="0">
              <a:solidFill>
                <a:schemeClr val="tx2"/>
              </a:solidFill>
            </a:endParaRPr>
          </a:p>
          <a:p>
            <a:r>
              <a:rPr lang="fr-FR" sz="1600" dirty="0"/>
              <a:t>Les cellules des </a:t>
            </a:r>
            <a:r>
              <a:rPr lang="fr-FR" sz="1600" dirty="0" smtClean="0"/>
              <a:t>tableaux</a:t>
            </a:r>
            <a:endParaRPr lang="fr-FR" sz="1600" dirty="0"/>
          </a:p>
          <a:p>
            <a:r>
              <a:rPr lang="fr-FR" sz="1600" dirty="0">
                <a:solidFill>
                  <a:schemeClr val="tx2"/>
                </a:solidFill>
              </a:rPr>
              <a:t>Avant toutes choses, les cellules peuvent contenir tous les éléments Html déjà passés en revue soit :</a:t>
            </a:r>
          </a:p>
          <a:p>
            <a:r>
              <a:rPr lang="fr-FR" sz="1600" dirty="0">
                <a:solidFill>
                  <a:schemeClr val="tx2"/>
                </a:solidFill>
              </a:rPr>
              <a:t>· du texte</a:t>
            </a:r>
          </a:p>
          <a:p>
            <a:r>
              <a:rPr lang="fr-FR" sz="1600" dirty="0">
                <a:solidFill>
                  <a:schemeClr val="tx2"/>
                </a:solidFill>
              </a:rPr>
              <a:t>· des images</a:t>
            </a:r>
          </a:p>
          <a:p>
            <a:r>
              <a:rPr lang="fr-FR" sz="1600" dirty="0">
                <a:solidFill>
                  <a:schemeClr val="tx2"/>
                </a:solidFill>
              </a:rPr>
              <a:t>· des liens</a:t>
            </a:r>
          </a:p>
          <a:p>
            <a:r>
              <a:rPr lang="fr-FR" sz="1600" dirty="0">
                <a:solidFill>
                  <a:schemeClr val="tx2"/>
                </a:solidFill>
              </a:rPr>
              <a:t>· des arrière-plans</a:t>
            </a:r>
          </a:p>
          <a:p>
            <a:endParaRPr lang="fr-FR" sz="2000" dirty="0">
              <a:solidFill>
                <a:schemeClr val="tx2"/>
              </a:solidFill>
            </a:endParaRPr>
          </a:p>
        </p:txBody>
      </p:sp>
      <p:pic>
        <p:nvPicPr>
          <p:cNvPr id="4" name="Picture 2"/>
          <p:cNvPicPr>
            <a:picLocks noChangeAspect="1" noChangeArrowheads="1"/>
          </p:cNvPicPr>
          <p:nvPr/>
        </p:nvPicPr>
        <p:blipFill>
          <a:blip r:embed="rId2" cstate="print"/>
          <a:srcRect/>
          <a:stretch>
            <a:fillRect/>
          </a:stretch>
        </p:blipFill>
        <p:spPr bwMode="auto">
          <a:xfrm>
            <a:off x="5076056" y="2780928"/>
            <a:ext cx="3597878" cy="1784810"/>
          </a:xfrm>
          <a:prstGeom prst="rect">
            <a:avLst/>
          </a:prstGeom>
          <a:noFill/>
          <a:ln w="9525">
            <a:noFill/>
            <a:miter lim="800000"/>
            <a:headEnd/>
            <a:tailEnd/>
          </a:ln>
          <a:effectLst/>
        </p:spPr>
      </p:pic>
      <p:sp>
        <p:nvSpPr>
          <p:cNvPr id="6" name="Rectangle 4"/>
          <p:cNvSpPr>
            <a:spLocks noGrp="1" noChangeArrowheads="1"/>
          </p:cNvSpPr>
          <p:nvPr>
            <p:ph type="title"/>
          </p:nvPr>
        </p:nvSpPr>
        <p:spPr>
          <a:xfrm>
            <a:off x="357158" y="642918"/>
            <a:ext cx="8229600" cy="706437"/>
          </a:xfrm>
        </p:spPr>
        <p:txBody>
          <a:bodyPr>
            <a:normAutofit fontScale="90000"/>
          </a:bodyPr>
          <a:lstStyle/>
          <a:p>
            <a:pPr eaLnBrk="1" fontAlgn="auto" hangingPunct="1">
              <a:spcAft>
                <a:spcPts val="0"/>
              </a:spcAft>
              <a:defRPr/>
            </a:pPr>
            <a:r>
              <a:rPr lang="fr-FR" sz="4000" b="1" dirty="0" smtClean="0">
                <a:solidFill>
                  <a:schemeClr val="accent2"/>
                </a:solidFill>
              </a:rPr>
              <a:t>Les </a:t>
            </a:r>
            <a:r>
              <a:rPr lang="fr-FR" sz="4000" b="1" dirty="0">
                <a:solidFill>
                  <a:schemeClr val="accent2"/>
                </a:solidFill>
              </a:rPr>
              <a:t>tableaux</a:t>
            </a:r>
            <a:r>
              <a:rPr lang="fr-FR" sz="4000" dirty="0">
                <a:solidFill>
                  <a:schemeClr val="accent2"/>
                </a:solidFill>
              </a:rPr>
              <a:t/>
            </a:r>
            <a:br>
              <a:rPr lang="fr-FR" sz="4000" dirty="0">
                <a:solidFill>
                  <a:schemeClr val="accent2"/>
                </a:solidFill>
              </a:rPr>
            </a:br>
            <a:endParaRPr lang="fr-FR" sz="4000" dirty="0">
              <a:solidFill>
                <a:schemeClr val="accent2"/>
              </a:solidFill>
            </a:endParaRPr>
          </a:p>
        </p:txBody>
      </p:sp>
      <p:sp>
        <p:nvSpPr>
          <p:cNvPr id="5" name="Espace réservé du numéro de diapositive 4"/>
          <p:cNvSpPr>
            <a:spLocks noGrp="1"/>
          </p:cNvSpPr>
          <p:nvPr>
            <p:ph type="sldNum" sz="quarter" idx="12"/>
          </p:nvPr>
        </p:nvSpPr>
        <p:spPr/>
        <p:txBody>
          <a:bodyPr/>
          <a:lstStyle/>
          <a:p>
            <a:fld id="{C4948B90-C1E0-4C55-9C3F-5B87F560A34D}" type="slidenum">
              <a:rPr lang="fr-FR" smtClean="0"/>
              <a:pPr/>
              <a:t>63</a:t>
            </a:fld>
            <a:endParaRPr lang="fr-F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Text Box 5"/>
          <p:cNvSpPr txBox="1">
            <a:spLocks noChangeArrowheads="1"/>
          </p:cNvSpPr>
          <p:nvPr/>
        </p:nvSpPr>
        <p:spPr bwMode="auto">
          <a:xfrm>
            <a:off x="250825" y="1143000"/>
            <a:ext cx="8569325" cy="5878532"/>
          </a:xfrm>
          <a:prstGeom prst="rect">
            <a:avLst/>
          </a:prstGeom>
          <a:noFill/>
          <a:ln w="9525">
            <a:noFill/>
            <a:miter lim="800000"/>
            <a:headEnd/>
            <a:tailEnd/>
          </a:ln>
        </p:spPr>
        <p:txBody>
          <a:bodyPr>
            <a:spAutoFit/>
          </a:bodyPr>
          <a:lstStyle/>
          <a:p>
            <a:r>
              <a:rPr lang="fr-FR" dirty="0"/>
              <a:t>Bien que l'allure de votre tableaux soit déjà déterminée, chaque cellule est en quelque sorte un petit univers à part qui a ses propres spécifications. Découvrons les balises.</a:t>
            </a:r>
          </a:p>
          <a:p>
            <a:endParaRPr lang="fr-FR" dirty="0"/>
          </a:p>
          <a:p>
            <a:r>
              <a:rPr lang="fr-FR" dirty="0"/>
              <a:t>Largeur d'une cellule	 &lt;TD </a:t>
            </a:r>
            <a:r>
              <a:rPr lang="fr-FR" dirty="0" err="1"/>
              <a:t>width</a:t>
            </a:r>
            <a:r>
              <a:rPr lang="fr-FR" dirty="0"/>
              <a:t>=?&gt; en pixels</a:t>
            </a:r>
          </a:p>
          <a:p>
            <a:r>
              <a:rPr lang="fr-FR" dirty="0"/>
              <a:t>		    	 &lt;TD </a:t>
            </a:r>
            <a:r>
              <a:rPr lang="fr-FR" dirty="0" err="1"/>
              <a:t>width</a:t>
            </a:r>
            <a:r>
              <a:rPr lang="fr-FR" dirty="0"/>
              <a:t>=%&gt; en pourcentage</a:t>
            </a:r>
          </a:p>
          <a:p>
            <a:endParaRPr lang="fr-FR" dirty="0"/>
          </a:p>
          <a:p>
            <a:r>
              <a:rPr lang="fr-FR" dirty="0"/>
              <a:t>Fusion de lignes 		 &lt;TD </a:t>
            </a:r>
            <a:r>
              <a:rPr lang="fr-FR" dirty="0" err="1"/>
              <a:t>rowspan</a:t>
            </a:r>
            <a:r>
              <a:rPr lang="fr-FR" dirty="0"/>
              <a:t>=?&gt;</a:t>
            </a:r>
          </a:p>
          <a:p>
            <a:r>
              <a:rPr lang="fr-FR" dirty="0"/>
              <a:t>Fusion de colonnes 	 &lt;TD </a:t>
            </a:r>
            <a:r>
              <a:rPr lang="fr-FR" dirty="0" err="1"/>
              <a:t>colspan</a:t>
            </a:r>
            <a:r>
              <a:rPr lang="fr-FR" dirty="0"/>
              <a:t>=?&gt;</a:t>
            </a:r>
          </a:p>
          <a:p>
            <a:endParaRPr lang="en-US" b="1" dirty="0"/>
          </a:p>
          <a:p>
            <a:r>
              <a:rPr lang="en-US" b="1" dirty="0" err="1"/>
              <a:t>Exemple</a:t>
            </a:r>
            <a:r>
              <a:rPr lang="en-US" b="1" dirty="0"/>
              <a:t> d’ </a:t>
            </a:r>
            <a:r>
              <a:rPr lang="en-US" b="1" dirty="0" err="1"/>
              <a:t>appllication</a:t>
            </a:r>
            <a:r>
              <a:rPr lang="en-US" b="1" dirty="0"/>
              <a:t> :</a:t>
            </a:r>
          </a:p>
          <a:p>
            <a:r>
              <a:rPr lang="en-US" sz="1600" dirty="0"/>
              <a:t>&lt;CENTER&gt;&lt;TABLE width=60% border=1&gt;</a:t>
            </a:r>
          </a:p>
          <a:p>
            <a:r>
              <a:rPr lang="en-US" sz="1600" dirty="0"/>
              <a:t>&lt;TR&gt;</a:t>
            </a:r>
          </a:p>
          <a:p>
            <a:r>
              <a:rPr lang="en-US" sz="1600" dirty="0"/>
              <a:t>&lt;TD </a:t>
            </a:r>
            <a:r>
              <a:rPr lang="en-US" sz="1600" dirty="0" err="1"/>
              <a:t>colspan</a:t>
            </a:r>
            <a:r>
              <a:rPr lang="en-US" sz="1600" dirty="0"/>
              <a:t>=3 align=center&gt;</a:t>
            </a:r>
            <a:r>
              <a:rPr lang="en-US" sz="1600" dirty="0" err="1"/>
              <a:t>Tarif</a:t>
            </a:r>
            <a:r>
              <a:rPr lang="en-US" sz="1600" dirty="0"/>
              <a:t> &lt;/TD</a:t>
            </a:r>
            <a:r>
              <a:rPr lang="en-US" sz="1600" dirty="0" smtClean="0"/>
              <a:t>&gt;  </a:t>
            </a:r>
            <a:endParaRPr lang="en-US" sz="1600" dirty="0"/>
          </a:p>
          <a:p>
            <a:r>
              <a:rPr lang="en-US" sz="1600" dirty="0"/>
              <a:t>&lt;/TR&gt;</a:t>
            </a:r>
          </a:p>
          <a:p>
            <a:r>
              <a:rPr lang="en-US" sz="1600" dirty="0"/>
              <a:t>&lt;TR&gt;</a:t>
            </a:r>
          </a:p>
          <a:p>
            <a:r>
              <a:rPr lang="en-US" sz="1600" dirty="0"/>
              <a:t>&lt;TD width=33% &gt;Article 1&lt;/TD</a:t>
            </a:r>
            <a:r>
              <a:rPr lang="en-US" sz="1600" dirty="0" smtClean="0"/>
              <a:t>&gt;</a:t>
            </a:r>
          </a:p>
          <a:p>
            <a:r>
              <a:rPr lang="en-US" sz="1600" dirty="0" smtClean="0"/>
              <a:t>&lt;</a:t>
            </a:r>
            <a:r>
              <a:rPr lang="en-US" sz="1600" dirty="0"/>
              <a:t>TD width=33%&gt;Ref 002 &lt;/TD&gt;</a:t>
            </a:r>
          </a:p>
          <a:p>
            <a:r>
              <a:rPr lang="en-US" sz="1600" dirty="0"/>
              <a:t>&lt;TD width=34% align=right&gt;30fr&lt;/TD&gt;</a:t>
            </a:r>
          </a:p>
          <a:p>
            <a:r>
              <a:rPr lang="en-US" sz="1600" dirty="0"/>
              <a:t>&lt;/TR&gt;</a:t>
            </a:r>
          </a:p>
          <a:p>
            <a:r>
              <a:rPr lang="en-US" sz="1600" dirty="0"/>
              <a:t>&lt;/TABLE&gt;&lt;/CENTER&gt;</a:t>
            </a:r>
          </a:p>
          <a:p>
            <a:endParaRPr lang="fr-FR" dirty="0"/>
          </a:p>
        </p:txBody>
      </p:sp>
      <p:pic>
        <p:nvPicPr>
          <p:cNvPr id="2050" name="Picture 2"/>
          <p:cNvPicPr>
            <a:picLocks noChangeAspect="1" noChangeArrowheads="1"/>
          </p:cNvPicPr>
          <p:nvPr/>
        </p:nvPicPr>
        <p:blipFill>
          <a:blip r:embed="rId2" cstate="print"/>
          <a:srcRect/>
          <a:stretch>
            <a:fillRect/>
          </a:stretch>
        </p:blipFill>
        <p:spPr bwMode="auto">
          <a:xfrm>
            <a:off x="4502273" y="3958160"/>
            <a:ext cx="4390207" cy="2279152"/>
          </a:xfrm>
          <a:prstGeom prst="rect">
            <a:avLst/>
          </a:prstGeom>
          <a:noFill/>
          <a:ln w="9525">
            <a:noFill/>
            <a:miter lim="800000"/>
            <a:headEnd/>
            <a:tailEnd/>
          </a:ln>
          <a:effectLst/>
        </p:spPr>
      </p:pic>
      <p:sp>
        <p:nvSpPr>
          <p:cNvPr id="6" name="Rectangle 4"/>
          <p:cNvSpPr>
            <a:spLocks noGrp="1" noChangeArrowheads="1"/>
          </p:cNvSpPr>
          <p:nvPr>
            <p:ph type="title"/>
          </p:nvPr>
        </p:nvSpPr>
        <p:spPr>
          <a:xfrm>
            <a:off x="357158" y="642918"/>
            <a:ext cx="8229600" cy="706437"/>
          </a:xfrm>
        </p:spPr>
        <p:txBody>
          <a:bodyPr>
            <a:normAutofit fontScale="90000"/>
          </a:bodyPr>
          <a:lstStyle/>
          <a:p>
            <a:pPr eaLnBrk="1" fontAlgn="auto" hangingPunct="1">
              <a:spcAft>
                <a:spcPts val="0"/>
              </a:spcAft>
              <a:defRPr/>
            </a:pPr>
            <a:r>
              <a:rPr lang="fr-FR" sz="4000" b="1" dirty="0" smtClean="0">
                <a:solidFill>
                  <a:schemeClr val="accent2"/>
                </a:solidFill>
              </a:rPr>
              <a:t> </a:t>
            </a:r>
            <a:r>
              <a:rPr lang="fr-FR" sz="4000" b="1" dirty="0">
                <a:solidFill>
                  <a:schemeClr val="accent2"/>
                </a:solidFill>
              </a:rPr>
              <a:t>Les tableaux</a:t>
            </a:r>
            <a:r>
              <a:rPr lang="fr-FR" sz="4000" dirty="0">
                <a:solidFill>
                  <a:schemeClr val="accent2"/>
                </a:solidFill>
              </a:rPr>
              <a:t/>
            </a:r>
            <a:br>
              <a:rPr lang="fr-FR" sz="4000" dirty="0">
                <a:solidFill>
                  <a:schemeClr val="accent2"/>
                </a:solidFill>
              </a:rPr>
            </a:br>
            <a:endParaRPr lang="fr-FR" sz="4000" dirty="0">
              <a:solidFill>
                <a:schemeClr val="accent2"/>
              </a:solidFill>
            </a:endParaRPr>
          </a:p>
        </p:txBody>
      </p:sp>
      <p:sp>
        <p:nvSpPr>
          <p:cNvPr id="5" name="Espace réservé du numéro de diapositive 4"/>
          <p:cNvSpPr>
            <a:spLocks noGrp="1"/>
          </p:cNvSpPr>
          <p:nvPr>
            <p:ph type="sldNum" sz="quarter" idx="12"/>
          </p:nvPr>
        </p:nvSpPr>
        <p:spPr/>
        <p:txBody>
          <a:bodyPr/>
          <a:lstStyle/>
          <a:p>
            <a:fld id="{C4948B90-C1E0-4C55-9C3F-5B87F560A34D}" type="slidenum">
              <a:rPr lang="fr-FR" smtClean="0"/>
              <a:pPr/>
              <a:t>64</a:t>
            </a:fld>
            <a:endParaRPr lang="fr-F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Text Box 5"/>
          <p:cNvSpPr txBox="1">
            <a:spLocks noChangeArrowheads="1"/>
          </p:cNvSpPr>
          <p:nvPr/>
        </p:nvSpPr>
        <p:spPr bwMode="auto">
          <a:xfrm>
            <a:off x="357158" y="404664"/>
            <a:ext cx="4860626" cy="707886"/>
          </a:xfrm>
          <a:prstGeom prst="rect">
            <a:avLst/>
          </a:prstGeom>
          <a:noFill/>
          <a:ln w="9525">
            <a:noFill/>
            <a:miter lim="800000"/>
            <a:headEnd/>
            <a:tailEnd/>
          </a:ln>
        </p:spPr>
        <p:txBody>
          <a:bodyPr wrap="none">
            <a:spAutoFit/>
          </a:bodyPr>
          <a:lstStyle/>
          <a:p>
            <a:r>
              <a:rPr lang="fr-FR" sz="4000" b="1" dirty="0" smtClean="0">
                <a:solidFill>
                  <a:schemeClr val="accent2"/>
                </a:solidFill>
              </a:rPr>
              <a:t>8</a:t>
            </a:r>
            <a:r>
              <a:rPr lang="fr-FR" sz="4000" b="1" dirty="0">
                <a:solidFill>
                  <a:schemeClr val="accent2"/>
                </a:solidFill>
              </a:rPr>
              <a:t>.</a:t>
            </a:r>
            <a:r>
              <a:rPr lang="fr-FR" sz="4000" b="1" dirty="0" smtClean="0">
                <a:solidFill>
                  <a:schemeClr val="accent2"/>
                </a:solidFill>
              </a:rPr>
              <a:t> </a:t>
            </a:r>
            <a:r>
              <a:rPr lang="fr-FR" sz="4000" b="1" dirty="0">
                <a:solidFill>
                  <a:schemeClr val="accent2"/>
                </a:solidFill>
              </a:rPr>
              <a:t>Les </a:t>
            </a:r>
            <a:r>
              <a:rPr lang="fr-FR" sz="4000" b="1" dirty="0" smtClean="0">
                <a:solidFill>
                  <a:schemeClr val="accent2"/>
                </a:solidFill>
              </a:rPr>
              <a:t>Formulaires</a:t>
            </a:r>
            <a:endParaRPr lang="fr-FR" sz="4000" b="1" dirty="0">
              <a:solidFill>
                <a:schemeClr val="accent2"/>
              </a:solidFill>
            </a:endParaRPr>
          </a:p>
        </p:txBody>
      </p:sp>
      <p:sp>
        <p:nvSpPr>
          <p:cNvPr id="28677" name="Text Box 6"/>
          <p:cNvSpPr txBox="1">
            <a:spLocks noChangeArrowheads="1"/>
          </p:cNvSpPr>
          <p:nvPr/>
        </p:nvSpPr>
        <p:spPr bwMode="auto">
          <a:xfrm>
            <a:off x="179388" y="1143000"/>
            <a:ext cx="8964612" cy="4708981"/>
          </a:xfrm>
          <a:prstGeom prst="rect">
            <a:avLst/>
          </a:prstGeom>
          <a:noFill/>
          <a:ln w="9525">
            <a:noFill/>
            <a:miter lim="800000"/>
            <a:headEnd/>
            <a:tailEnd/>
          </a:ln>
        </p:spPr>
        <p:txBody>
          <a:bodyPr>
            <a:spAutoFit/>
          </a:bodyPr>
          <a:lstStyle/>
          <a:p>
            <a:pPr algn="just"/>
            <a:r>
              <a:rPr lang="fr-FR" sz="1400" dirty="0"/>
              <a:t>Un formulaire </a:t>
            </a:r>
            <a:r>
              <a:rPr lang="fr-FR" sz="1400" i="1" dirty="0"/>
              <a:t>HTML</a:t>
            </a:r>
            <a:r>
              <a:rPr lang="fr-FR" sz="1400" dirty="0"/>
              <a:t> est une section d'un document pouvant contenir des balises  et des contrôles. Les contrôles sont des éléments spéciaux qui permettent à l'utilisateur de fournir des données. Les contrôles tels que les cases à cocher, les boutons radio, les labels, les menus, etc. Lorsque l'utilisateur à complété le formulaire, il clique sur un bouton pour envoyer les données qui seront traitées par le serveur. </a:t>
            </a:r>
          </a:p>
          <a:p>
            <a:r>
              <a:rPr lang="fr-FR" sz="1400" dirty="0"/>
              <a:t>Insérer un formulaire commence toujours par le placement de :</a:t>
            </a:r>
          </a:p>
          <a:p>
            <a:endParaRPr lang="fr-FR" dirty="0"/>
          </a:p>
          <a:p>
            <a:r>
              <a:rPr lang="fr-FR" sz="1400" dirty="0"/>
              <a:t>&lt;FORM NAME=‘’ nom du formulaire’’ METHOD="post" ACTION="mailto:votrepseudo@votreprovider.com" &gt;</a:t>
            </a:r>
            <a:br>
              <a:rPr lang="fr-FR" sz="1400" dirty="0"/>
            </a:br>
            <a:r>
              <a:rPr lang="fr-FR" sz="1400" dirty="0"/>
              <a:t>Ici vos champs de choix.</a:t>
            </a:r>
            <a:br>
              <a:rPr lang="fr-FR" sz="1400" dirty="0"/>
            </a:br>
            <a:r>
              <a:rPr lang="fr-FR" sz="1400" dirty="0"/>
              <a:t>&lt;/FORM&gt; </a:t>
            </a:r>
          </a:p>
          <a:p>
            <a:endParaRPr lang="fr-FR" sz="1400" dirty="0"/>
          </a:p>
          <a:p>
            <a:r>
              <a:rPr lang="fr-FR" sz="1400" dirty="0"/>
              <a:t>Les différents champs (à mettre entre les balises &lt;FORM&gt; et &lt;/FORM&gt; sont (par exemple) :</a:t>
            </a:r>
            <a:endParaRPr lang="de-DE" sz="1400" dirty="0"/>
          </a:p>
          <a:p>
            <a:r>
              <a:rPr lang="de-DE" sz="1400" dirty="0"/>
              <a:t>Champ de ligne simple : &lt;INPUT TYPE</a:t>
            </a:r>
            <a:r>
              <a:rPr lang="de-DE" sz="1400" dirty="0" smtClean="0"/>
              <a:t>=„text" </a:t>
            </a:r>
            <a:r>
              <a:rPr lang="de-DE" sz="1400" dirty="0"/>
              <a:t>NAME="sonnom" SIZE="25" MAXLENGTH="50„VALUE="Entrez ici votre nom"&gt;</a:t>
            </a:r>
            <a:r>
              <a:rPr lang="fr-FR" dirty="0"/>
              <a:t> </a:t>
            </a:r>
            <a:endParaRPr lang="fr-FR" dirty="0" smtClean="0"/>
          </a:p>
          <a:p>
            <a:endParaRPr lang="fr-FR" dirty="0"/>
          </a:p>
          <a:p>
            <a:r>
              <a:rPr lang="de-DE" sz="1600" dirty="0" err="1" smtClean="0"/>
              <a:t>Champ</a:t>
            </a:r>
            <a:r>
              <a:rPr lang="de-DE" sz="1600" dirty="0" smtClean="0"/>
              <a:t> de </a:t>
            </a:r>
            <a:r>
              <a:rPr lang="de-DE" sz="1600" dirty="0" err="1" smtClean="0"/>
              <a:t>ligne</a:t>
            </a:r>
            <a:r>
              <a:rPr lang="de-DE" sz="1600" dirty="0" smtClean="0"/>
              <a:t> multiple: </a:t>
            </a:r>
            <a:r>
              <a:rPr lang="fr-FR" sz="1600" dirty="0" smtClean="0"/>
              <a:t>&lt;</a:t>
            </a:r>
            <a:r>
              <a:rPr lang="fr-FR" sz="1600" dirty="0" err="1" smtClean="0"/>
              <a:t>textarea</a:t>
            </a:r>
            <a:r>
              <a:rPr lang="fr-FR" sz="1600" dirty="0" smtClean="0"/>
              <a:t> </a:t>
            </a:r>
            <a:r>
              <a:rPr lang="fr-FR" sz="1600" dirty="0" err="1" smtClean="0"/>
              <a:t>rows</a:t>
            </a:r>
            <a:r>
              <a:rPr lang="fr-FR" sz="1600" dirty="0" smtClean="0"/>
              <a:t>="6" </a:t>
            </a:r>
            <a:r>
              <a:rPr lang="fr-FR" sz="1600" dirty="0" err="1" smtClean="0"/>
              <a:t>name</a:t>
            </a:r>
            <a:r>
              <a:rPr lang="fr-FR" sz="1600" dirty="0" smtClean="0"/>
              <a:t>="</a:t>
            </a:r>
            <a:r>
              <a:rPr lang="fr-FR" sz="1600" dirty="0" err="1" smtClean="0"/>
              <a:t>avis_visiteur</a:t>
            </a:r>
            <a:r>
              <a:rPr lang="fr-FR" sz="1600" dirty="0" smtClean="0"/>
              <a:t>" cols="29"&gt;&lt;/</a:t>
            </a:r>
            <a:r>
              <a:rPr lang="fr-FR" sz="1600" dirty="0" err="1" smtClean="0"/>
              <a:t>textarea</a:t>
            </a:r>
            <a:r>
              <a:rPr lang="fr-FR" sz="1600" dirty="0" smtClean="0"/>
              <a:t>&gt;</a:t>
            </a:r>
          </a:p>
          <a:p>
            <a:endParaRPr lang="en-US" sz="1600" dirty="0" smtClean="0"/>
          </a:p>
          <a:p>
            <a:endParaRPr lang="en-US" sz="1600" dirty="0" smtClean="0"/>
          </a:p>
          <a:p>
            <a:endParaRPr lang="fr-FR" sz="1600" dirty="0"/>
          </a:p>
          <a:p>
            <a:endParaRPr lang="fr-FR" sz="1400" dirty="0" smtClean="0"/>
          </a:p>
          <a:p>
            <a:endParaRPr lang="fr-FR" sz="1400" dirty="0" smtClean="0"/>
          </a:p>
        </p:txBody>
      </p:sp>
      <p:pic>
        <p:nvPicPr>
          <p:cNvPr id="1026" name="Picture 2"/>
          <p:cNvPicPr>
            <a:picLocks noChangeAspect="1" noChangeArrowheads="1"/>
          </p:cNvPicPr>
          <p:nvPr/>
        </p:nvPicPr>
        <p:blipFill>
          <a:blip r:embed="rId2" cstate="print"/>
          <a:srcRect/>
          <a:stretch>
            <a:fillRect/>
          </a:stretch>
        </p:blipFill>
        <p:spPr bwMode="auto">
          <a:xfrm>
            <a:off x="1590669" y="3929066"/>
            <a:ext cx="2124075" cy="304800"/>
          </a:xfrm>
          <a:prstGeom prst="rect">
            <a:avLst/>
          </a:prstGeom>
          <a:noFill/>
          <a:ln w="9525">
            <a:solidFill>
              <a:schemeClr val="tx1"/>
            </a:solidFill>
            <a:miter lim="800000"/>
            <a:headEnd/>
            <a:tailEnd/>
          </a:ln>
          <a:effectLst/>
        </p:spPr>
      </p:pic>
      <p:pic>
        <p:nvPicPr>
          <p:cNvPr id="1027" name="Picture 3"/>
          <p:cNvPicPr>
            <a:picLocks noChangeAspect="1" noChangeArrowheads="1"/>
          </p:cNvPicPr>
          <p:nvPr/>
        </p:nvPicPr>
        <p:blipFill>
          <a:blip r:embed="rId3" cstate="print"/>
          <a:srcRect/>
          <a:stretch>
            <a:fillRect/>
          </a:stretch>
        </p:blipFill>
        <p:spPr bwMode="auto">
          <a:xfrm>
            <a:off x="1643042" y="4714884"/>
            <a:ext cx="2228850" cy="1000125"/>
          </a:xfrm>
          <a:prstGeom prst="rect">
            <a:avLst/>
          </a:prstGeom>
          <a:noFill/>
          <a:ln w="9525">
            <a:solidFill>
              <a:schemeClr val="tx1"/>
            </a:solidFill>
            <a:miter lim="800000"/>
            <a:headEnd/>
            <a:tailEnd/>
          </a:ln>
          <a:effectLst/>
        </p:spPr>
      </p:pic>
      <p:sp>
        <p:nvSpPr>
          <p:cNvPr id="6" name="Espace réservé du numéro de diapositive 5"/>
          <p:cNvSpPr>
            <a:spLocks noGrp="1"/>
          </p:cNvSpPr>
          <p:nvPr>
            <p:ph type="sldNum" sz="quarter" idx="12"/>
          </p:nvPr>
        </p:nvSpPr>
        <p:spPr/>
        <p:txBody>
          <a:bodyPr/>
          <a:lstStyle/>
          <a:p>
            <a:fld id="{C4948B90-C1E0-4C55-9C3F-5B87F560A34D}" type="slidenum">
              <a:rPr lang="fr-FR" smtClean="0"/>
              <a:pPr/>
              <a:t>65</a:t>
            </a:fld>
            <a:endParaRPr lang="fr-F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2844" y="1214422"/>
            <a:ext cx="8072494" cy="4524315"/>
          </a:xfrm>
          <a:prstGeom prst="rect">
            <a:avLst/>
          </a:prstGeom>
        </p:spPr>
        <p:txBody>
          <a:bodyPr wrap="square">
            <a:spAutoFit/>
          </a:bodyPr>
          <a:lstStyle/>
          <a:p>
            <a:r>
              <a:rPr lang="fr-FR" dirty="0" smtClean="0"/>
              <a:t>Une liste déroulante :</a:t>
            </a:r>
            <a:br>
              <a:rPr lang="fr-FR" dirty="0" smtClean="0"/>
            </a:br>
            <a:r>
              <a:rPr lang="fr-FR" dirty="0" smtClean="0"/>
              <a:t>&lt;SELECT NAME="genre" SIZE="1"&gt;</a:t>
            </a:r>
            <a:br>
              <a:rPr lang="fr-FR" dirty="0" smtClean="0"/>
            </a:br>
            <a:r>
              <a:rPr lang="fr-FR" dirty="0" smtClean="0"/>
              <a:t>&lt;OPTION VALUE="Madame" </a:t>
            </a:r>
            <a:r>
              <a:rPr lang="fr-FR" dirty="0" err="1" smtClean="0"/>
              <a:t>selected</a:t>
            </a:r>
            <a:r>
              <a:rPr lang="fr-FR" dirty="0" smtClean="0"/>
              <a:t>&gt;Madame&lt;/OPTION&gt;</a:t>
            </a:r>
            <a:br>
              <a:rPr lang="fr-FR" dirty="0" smtClean="0"/>
            </a:br>
            <a:r>
              <a:rPr lang="fr-FR" dirty="0" smtClean="0"/>
              <a:t>&lt;OPTION VALUE="Mademoiselle"&gt;Mademoiselle&lt;/OPTION&gt;</a:t>
            </a:r>
            <a:br>
              <a:rPr lang="fr-FR" dirty="0" smtClean="0"/>
            </a:br>
            <a:r>
              <a:rPr lang="fr-FR" dirty="0" smtClean="0"/>
              <a:t>&lt;OPTION VALUE="Monsieur"&gt;Monsieur&lt;/OPTION&gt;</a:t>
            </a:r>
            <a:br>
              <a:rPr lang="fr-FR" dirty="0" smtClean="0"/>
            </a:br>
            <a:r>
              <a:rPr lang="fr-FR" dirty="0" smtClean="0"/>
              <a:t>&lt;/SELECT&gt; </a:t>
            </a:r>
          </a:p>
          <a:p>
            <a:endParaRPr lang="en-US" dirty="0" smtClean="0"/>
          </a:p>
          <a:p>
            <a:endParaRPr lang="fr-FR" dirty="0" smtClean="0"/>
          </a:p>
          <a:p>
            <a:endParaRPr lang="fr-FR" dirty="0" smtClean="0"/>
          </a:p>
          <a:p>
            <a:r>
              <a:rPr lang="fr-FR" dirty="0" smtClean="0"/>
              <a:t>Des boutons radio : &lt;INPUT TYPE="radio" NAME="Bouton choisi" VALUE="Contact téléphonique"&gt;  </a:t>
            </a:r>
          </a:p>
          <a:p>
            <a:endParaRPr lang="fr-FR" dirty="0" smtClean="0"/>
          </a:p>
          <a:p>
            <a:r>
              <a:rPr lang="fr-FR" dirty="0" smtClean="0"/>
              <a:t>Des cases à cocher : &lt;INPUT TYPE="</a:t>
            </a:r>
            <a:r>
              <a:rPr lang="fr-FR" dirty="0" err="1" smtClean="0"/>
              <a:t>checkbox</a:t>
            </a:r>
            <a:r>
              <a:rPr lang="fr-FR" dirty="0" smtClean="0"/>
              <a:t>" NAME="Case coché" VALUE="Création de site"&gt; </a:t>
            </a:r>
          </a:p>
          <a:p>
            <a:r>
              <a:rPr lang="fr-FR" dirty="0" smtClean="0"/>
              <a:t>Un bouton d'envoi : &lt;INPUT TYPE="</a:t>
            </a:r>
            <a:r>
              <a:rPr lang="fr-FR" dirty="0" err="1" smtClean="0"/>
              <a:t>submit</a:t>
            </a:r>
            <a:r>
              <a:rPr lang="fr-FR" dirty="0" smtClean="0"/>
              <a:t>" NAME="</a:t>
            </a:r>
            <a:r>
              <a:rPr lang="fr-FR" dirty="0" err="1" smtClean="0"/>
              <a:t>Submit</a:t>
            </a:r>
            <a:r>
              <a:rPr lang="fr-FR" dirty="0" smtClean="0"/>
              <a:t>" VALUE="A répondu à mon formulaire"&gt; </a:t>
            </a:r>
            <a:endParaRPr lang="fr-FR" dirty="0"/>
          </a:p>
        </p:txBody>
      </p:sp>
      <p:pic>
        <p:nvPicPr>
          <p:cNvPr id="2050" name="Picture 2"/>
          <p:cNvPicPr>
            <a:picLocks noChangeAspect="1" noChangeArrowheads="1"/>
          </p:cNvPicPr>
          <p:nvPr/>
        </p:nvPicPr>
        <p:blipFill>
          <a:blip r:embed="rId2" cstate="print"/>
          <a:srcRect/>
          <a:stretch>
            <a:fillRect/>
          </a:stretch>
        </p:blipFill>
        <p:spPr bwMode="auto">
          <a:xfrm>
            <a:off x="6572264" y="1357298"/>
            <a:ext cx="2209815" cy="571504"/>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cstate="print"/>
          <a:srcRect/>
          <a:stretch>
            <a:fillRect/>
          </a:stretch>
        </p:blipFill>
        <p:spPr bwMode="auto">
          <a:xfrm>
            <a:off x="3929058" y="4090994"/>
            <a:ext cx="247650" cy="266700"/>
          </a:xfrm>
          <a:prstGeom prst="rect">
            <a:avLst/>
          </a:prstGeom>
          <a:noFill/>
          <a:ln w="9525">
            <a:solidFill>
              <a:schemeClr val="tx1"/>
            </a:solidFill>
            <a:miter lim="800000"/>
            <a:headEnd/>
            <a:tailEnd/>
          </a:ln>
          <a:effectLst/>
        </p:spPr>
      </p:pic>
      <p:pic>
        <p:nvPicPr>
          <p:cNvPr id="2052" name="Picture 4"/>
          <p:cNvPicPr>
            <a:picLocks noChangeAspect="1" noChangeArrowheads="1"/>
          </p:cNvPicPr>
          <p:nvPr/>
        </p:nvPicPr>
        <p:blipFill>
          <a:blip r:embed="rId4" cstate="print"/>
          <a:srcRect/>
          <a:stretch>
            <a:fillRect/>
          </a:stretch>
        </p:blipFill>
        <p:spPr bwMode="auto">
          <a:xfrm>
            <a:off x="3286116" y="4857760"/>
            <a:ext cx="285750" cy="219075"/>
          </a:xfrm>
          <a:prstGeom prst="rect">
            <a:avLst/>
          </a:prstGeom>
          <a:noFill/>
          <a:ln w="9525">
            <a:solidFill>
              <a:schemeClr val="tx1"/>
            </a:solidFill>
            <a:miter lim="800000"/>
            <a:headEnd/>
            <a:tailEnd/>
          </a:ln>
          <a:effectLst/>
        </p:spPr>
      </p:pic>
      <p:pic>
        <p:nvPicPr>
          <p:cNvPr id="2053" name="Picture 5"/>
          <p:cNvPicPr>
            <a:picLocks noChangeAspect="1" noChangeArrowheads="1"/>
          </p:cNvPicPr>
          <p:nvPr/>
        </p:nvPicPr>
        <p:blipFill>
          <a:blip r:embed="rId5" cstate="print"/>
          <a:srcRect/>
          <a:stretch>
            <a:fillRect/>
          </a:stretch>
        </p:blipFill>
        <p:spPr bwMode="auto">
          <a:xfrm>
            <a:off x="3047995" y="5485975"/>
            <a:ext cx="1762125" cy="314325"/>
          </a:xfrm>
          <a:prstGeom prst="rect">
            <a:avLst/>
          </a:prstGeom>
          <a:noFill/>
          <a:ln w="9525">
            <a:solidFill>
              <a:schemeClr val="tx1"/>
            </a:solidFill>
            <a:miter lim="800000"/>
            <a:headEnd/>
            <a:tailEnd/>
          </a:ln>
          <a:effectLst/>
        </p:spPr>
      </p:pic>
      <p:sp>
        <p:nvSpPr>
          <p:cNvPr id="8" name="Text Box 5"/>
          <p:cNvSpPr txBox="1">
            <a:spLocks noChangeArrowheads="1"/>
          </p:cNvSpPr>
          <p:nvPr/>
        </p:nvSpPr>
        <p:spPr bwMode="auto">
          <a:xfrm>
            <a:off x="357158" y="404664"/>
            <a:ext cx="4147289" cy="707886"/>
          </a:xfrm>
          <a:prstGeom prst="rect">
            <a:avLst/>
          </a:prstGeom>
          <a:noFill/>
          <a:ln w="9525">
            <a:noFill/>
            <a:miter lim="800000"/>
            <a:headEnd/>
            <a:tailEnd/>
          </a:ln>
        </p:spPr>
        <p:txBody>
          <a:bodyPr wrap="none">
            <a:spAutoFit/>
          </a:bodyPr>
          <a:lstStyle/>
          <a:p>
            <a:r>
              <a:rPr lang="fr-FR" sz="4000" b="1" dirty="0" smtClean="0">
                <a:solidFill>
                  <a:schemeClr val="accent2"/>
                </a:solidFill>
              </a:rPr>
              <a:t>Les Formulaires</a:t>
            </a:r>
            <a:endParaRPr lang="fr-FR" sz="4000" b="1" dirty="0">
              <a:solidFill>
                <a:schemeClr val="accent2"/>
              </a:solidFill>
            </a:endParaRPr>
          </a:p>
        </p:txBody>
      </p:sp>
      <p:sp>
        <p:nvSpPr>
          <p:cNvPr id="9" name="Espace réservé du numéro de diapositive 8"/>
          <p:cNvSpPr>
            <a:spLocks noGrp="1"/>
          </p:cNvSpPr>
          <p:nvPr>
            <p:ph type="sldNum" sz="quarter" idx="12"/>
          </p:nvPr>
        </p:nvSpPr>
        <p:spPr/>
        <p:txBody>
          <a:bodyPr/>
          <a:lstStyle/>
          <a:p>
            <a:fld id="{C4948B90-C1E0-4C55-9C3F-5B87F560A34D}" type="slidenum">
              <a:rPr lang="fr-FR" smtClean="0"/>
              <a:pPr/>
              <a:t>66</a:t>
            </a:fld>
            <a:endParaRPr lang="fr-F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Text Box 5"/>
          <p:cNvSpPr txBox="1">
            <a:spLocks noChangeArrowheads="1"/>
          </p:cNvSpPr>
          <p:nvPr/>
        </p:nvSpPr>
        <p:spPr bwMode="auto">
          <a:xfrm>
            <a:off x="285720" y="404664"/>
            <a:ext cx="5519460" cy="646331"/>
          </a:xfrm>
          <a:prstGeom prst="rect">
            <a:avLst/>
          </a:prstGeom>
          <a:noFill/>
          <a:ln w="9525">
            <a:noFill/>
            <a:miter lim="800000"/>
            <a:headEnd/>
            <a:tailEnd/>
          </a:ln>
        </p:spPr>
        <p:txBody>
          <a:bodyPr wrap="none">
            <a:spAutoFit/>
          </a:bodyPr>
          <a:lstStyle/>
          <a:p>
            <a:r>
              <a:rPr lang="fr-FR" sz="3600" b="1" dirty="0" smtClean="0">
                <a:solidFill>
                  <a:schemeClr val="accent2"/>
                </a:solidFill>
              </a:rPr>
              <a:t>9</a:t>
            </a:r>
            <a:r>
              <a:rPr lang="fr-FR" sz="3600" b="1" dirty="0">
                <a:solidFill>
                  <a:schemeClr val="accent2"/>
                </a:solidFill>
              </a:rPr>
              <a:t>.</a:t>
            </a:r>
            <a:r>
              <a:rPr lang="fr-FR" sz="3600" b="1" dirty="0" smtClean="0">
                <a:solidFill>
                  <a:schemeClr val="accent2"/>
                </a:solidFill>
              </a:rPr>
              <a:t> </a:t>
            </a:r>
            <a:r>
              <a:rPr lang="fr-FR" sz="3600" b="1" dirty="0">
                <a:solidFill>
                  <a:schemeClr val="accent2"/>
                </a:solidFill>
              </a:rPr>
              <a:t>Les Cadres ( Frames) </a:t>
            </a:r>
          </a:p>
        </p:txBody>
      </p:sp>
      <p:sp>
        <p:nvSpPr>
          <p:cNvPr id="29701" name="Text Box 6"/>
          <p:cNvSpPr txBox="1">
            <a:spLocks noChangeArrowheads="1"/>
          </p:cNvSpPr>
          <p:nvPr/>
        </p:nvSpPr>
        <p:spPr bwMode="auto">
          <a:xfrm>
            <a:off x="179388" y="1143000"/>
            <a:ext cx="8964612" cy="6340475"/>
          </a:xfrm>
          <a:prstGeom prst="rect">
            <a:avLst/>
          </a:prstGeom>
          <a:noFill/>
          <a:ln w="9525">
            <a:noFill/>
            <a:miter lim="800000"/>
            <a:headEnd/>
            <a:tailEnd/>
          </a:ln>
        </p:spPr>
        <p:txBody>
          <a:bodyPr>
            <a:spAutoFit/>
          </a:bodyPr>
          <a:lstStyle/>
          <a:p>
            <a:pPr algn="just"/>
            <a:r>
              <a:rPr lang="fr-FR" sz="1400" dirty="0"/>
              <a:t>L'utilisation de cadres (les "frames") permet de diviser l'écran du navigateur en plusieurs zones. Chaque zone peut contenir une page html. </a:t>
            </a:r>
          </a:p>
          <a:p>
            <a:pPr algn="just"/>
            <a:endParaRPr lang="en-US" sz="1400" dirty="0"/>
          </a:p>
          <a:p>
            <a:pPr algn="just"/>
            <a:r>
              <a:rPr lang="en-US" sz="1400" b="1" dirty="0"/>
              <a:t>1.</a:t>
            </a:r>
            <a:r>
              <a:rPr lang="fr-FR" sz="1400" b="1" dirty="0"/>
              <a:t>L'élément </a:t>
            </a:r>
            <a:r>
              <a:rPr lang="fr-FR" sz="1400" b="1" i="1" dirty="0"/>
              <a:t>FRAMESET</a:t>
            </a:r>
          </a:p>
          <a:p>
            <a:pPr algn="just"/>
            <a:endParaRPr lang="fr-FR" sz="1400" b="1" dirty="0"/>
          </a:p>
          <a:p>
            <a:r>
              <a:rPr lang="fr-FR" sz="1400" dirty="0"/>
              <a:t>Il permet de définir le nombre de zones et leurs dimensions. Les deux principaux attributs sont </a:t>
            </a:r>
            <a:r>
              <a:rPr lang="fr-FR" sz="1400" dirty="0" err="1"/>
              <a:t>rows</a:t>
            </a:r>
            <a:r>
              <a:rPr lang="fr-FR" sz="1400" dirty="0"/>
              <a:t> et cols. </a:t>
            </a:r>
          </a:p>
          <a:p>
            <a:r>
              <a:rPr lang="fr-FR" sz="1400" b="1" dirty="0"/>
              <a:t>ROWS   </a:t>
            </a:r>
            <a:r>
              <a:rPr lang="fr-FR" sz="1400" dirty="0"/>
              <a:t>=  "h1,h2,...</a:t>
            </a:r>
            <a:r>
              <a:rPr lang="fr-FR" sz="1400" dirty="0" err="1"/>
              <a:t>hn</a:t>
            </a:r>
            <a:r>
              <a:rPr lang="fr-FR" sz="1400" dirty="0"/>
              <a:t>"</a:t>
            </a:r>
            <a:br>
              <a:rPr lang="fr-FR" sz="1400" dirty="0"/>
            </a:br>
            <a:r>
              <a:rPr lang="fr-FR" sz="1400" dirty="0"/>
              <a:t>permet de faire des zones horizontales. </a:t>
            </a:r>
          </a:p>
          <a:p>
            <a:r>
              <a:rPr lang="fr-FR" sz="1400" b="1" dirty="0"/>
              <a:t>COLS   </a:t>
            </a:r>
            <a:r>
              <a:rPr lang="fr-FR" sz="1400" dirty="0"/>
              <a:t>=   "l1,l2,...ln"</a:t>
            </a:r>
            <a:br>
              <a:rPr lang="fr-FR" sz="1400" dirty="0"/>
            </a:br>
            <a:r>
              <a:rPr lang="fr-FR" sz="1400" dirty="0"/>
              <a:t>permet de faire zones verticales</a:t>
            </a:r>
          </a:p>
          <a:p>
            <a:endParaRPr lang="en-US" sz="1400" dirty="0"/>
          </a:p>
          <a:p>
            <a:r>
              <a:rPr lang="fr-FR" sz="1400" dirty="0"/>
              <a:t>Les hauteurs peuvent être données en pixels ou en proportions. Ces deux attributs peuvent être employés conjointement pour faire une grille. </a:t>
            </a:r>
          </a:p>
          <a:p>
            <a:r>
              <a:rPr lang="fr-FR" sz="1400" dirty="0"/>
              <a:t>&lt;FRAMESET </a:t>
            </a:r>
            <a:r>
              <a:rPr lang="fr-FR" sz="1400" dirty="0" err="1"/>
              <a:t>rows</a:t>
            </a:r>
            <a:r>
              <a:rPr lang="fr-FR" sz="1400" dirty="0"/>
              <a:t>="25%,25%,50%"&gt; ... &lt;/FRAMESET&gt; en pourcentage</a:t>
            </a:r>
          </a:p>
          <a:p>
            <a:r>
              <a:rPr lang="fr-FR" sz="1400" dirty="0"/>
              <a:t>&lt;FRAMESET cols="25,25,50"&gt; ... &lt;/FRAMESET&gt; en pixels</a:t>
            </a:r>
          </a:p>
          <a:p>
            <a:endParaRPr lang="en-US" sz="1400" dirty="0"/>
          </a:p>
          <a:p>
            <a:r>
              <a:rPr lang="en-US" sz="1400" b="1" dirty="0"/>
              <a:t>1.1 </a:t>
            </a:r>
            <a:r>
              <a:rPr lang="fr-FR" sz="1400" b="1" dirty="0"/>
              <a:t>Les éléments FRAMESET peuvent être imbriqués : </a:t>
            </a:r>
          </a:p>
          <a:p>
            <a:r>
              <a:rPr lang="en-US" sz="1400" dirty="0" err="1"/>
              <a:t>Exemple</a:t>
            </a:r>
            <a:r>
              <a:rPr lang="en-US" sz="1400" dirty="0"/>
              <a:t>:</a:t>
            </a:r>
          </a:p>
          <a:p>
            <a:endParaRPr lang="fr-FR" sz="1400" b="1" dirty="0"/>
          </a:p>
          <a:p>
            <a:r>
              <a:rPr lang="fr-FR" sz="1400" dirty="0"/>
              <a:t>&lt;FRAMESET cols="100,3*,*"&gt;</a:t>
            </a:r>
          </a:p>
          <a:p>
            <a:r>
              <a:rPr lang="fr-FR" sz="1400" dirty="0"/>
              <a:t> ...</a:t>
            </a:r>
          </a:p>
          <a:p>
            <a:r>
              <a:rPr lang="fr-FR" sz="1400" dirty="0"/>
              <a:t> &lt;FRAMESET </a:t>
            </a:r>
            <a:r>
              <a:rPr lang="fr-FR" sz="1400" dirty="0" err="1"/>
              <a:t>rows</a:t>
            </a:r>
            <a:r>
              <a:rPr lang="fr-FR" sz="1400" dirty="0"/>
              <a:t>="30%,*"&gt; </a:t>
            </a:r>
          </a:p>
          <a:p>
            <a:r>
              <a:rPr lang="fr-FR" sz="1400" dirty="0"/>
              <a:t>... </a:t>
            </a:r>
          </a:p>
          <a:p>
            <a:r>
              <a:rPr lang="fr-FR" sz="1400" dirty="0"/>
              <a:t>&lt;/FRAMESET&gt; &lt;/FRAMESET&gt;</a:t>
            </a:r>
          </a:p>
          <a:p>
            <a:endParaRPr lang="fr-FR" sz="1400" dirty="0"/>
          </a:p>
          <a:p>
            <a:endParaRPr lang="fr-FR" sz="1400" dirty="0"/>
          </a:p>
          <a:p>
            <a:endParaRPr lang="fr-FR" sz="1400" dirty="0"/>
          </a:p>
          <a:p>
            <a:pPr algn="just"/>
            <a:endParaRPr lang="fr-FR" sz="1400" dirty="0"/>
          </a:p>
          <a:p>
            <a:pPr algn="just"/>
            <a:endParaRPr lang="fr-FR" sz="1400" dirty="0"/>
          </a:p>
        </p:txBody>
      </p:sp>
      <p:sp>
        <p:nvSpPr>
          <p:cNvPr id="29702" name="Rectangle 6"/>
          <p:cNvSpPr>
            <a:spLocks noChangeArrowheads="1"/>
          </p:cNvSpPr>
          <p:nvPr/>
        </p:nvSpPr>
        <p:spPr bwMode="auto">
          <a:xfrm>
            <a:off x="2286000" y="2967038"/>
            <a:ext cx="4572000" cy="369887"/>
          </a:xfrm>
          <a:prstGeom prst="rect">
            <a:avLst/>
          </a:prstGeom>
          <a:noFill/>
          <a:ln w="9525">
            <a:noFill/>
            <a:miter lim="800000"/>
            <a:headEnd/>
            <a:tailEnd/>
          </a:ln>
        </p:spPr>
        <p:txBody>
          <a:bodyPr>
            <a:spAutoFit/>
          </a:bodyPr>
          <a:lstStyle/>
          <a:p>
            <a:r>
              <a:rPr lang="fr-FR"/>
              <a:t>&lt;</a:t>
            </a:r>
          </a:p>
        </p:txBody>
      </p:sp>
      <p:sp>
        <p:nvSpPr>
          <p:cNvPr id="5" name="Espace réservé du numéro de diapositive 4"/>
          <p:cNvSpPr>
            <a:spLocks noGrp="1"/>
          </p:cNvSpPr>
          <p:nvPr>
            <p:ph type="sldNum" sz="quarter" idx="12"/>
          </p:nvPr>
        </p:nvSpPr>
        <p:spPr/>
        <p:txBody>
          <a:bodyPr/>
          <a:lstStyle/>
          <a:p>
            <a:fld id="{C4948B90-C1E0-4C55-9C3F-5B87F560A34D}" type="slidenum">
              <a:rPr lang="fr-FR" smtClean="0"/>
              <a:pPr/>
              <a:t>67</a:t>
            </a:fld>
            <a:endParaRPr lang="fr-F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85720" y="2143116"/>
            <a:ext cx="8858280" cy="3714776"/>
          </a:xfrm>
        </p:spPr>
        <p:txBody>
          <a:bodyPr>
            <a:normAutofit fontScale="90000"/>
          </a:bodyPr>
          <a:lstStyle/>
          <a:p>
            <a:pPr eaLnBrk="1" fontAlgn="auto" hangingPunct="1">
              <a:spcAft>
                <a:spcPts val="0"/>
              </a:spcAft>
              <a:defRPr/>
            </a:pPr>
            <a:r>
              <a:rPr lang="fr-FR" sz="1600" b="1" dirty="0" smtClean="0">
                <a:latin typeface="Arial" pitchFamily="34" charset="0"/>
                <a:cs typeface="Arial" pitchFamily="34" charset="0"/>
              </a:rPr>
              <a:t>2.L'élément </a:t>
            </a:r>
            <a:r>
              <a:rPr lang="fr-FR" sz="1600" b="1" i="1" dirty="0" smtClean="0">
                <a:latin typeface="Arial" pitchFamily="34" charset="0"/>
                <a:cs typeface="Arial" pitchFamily="34" charset="0"/>
              </a:rPr>
              <a:t>FRAME</a:t>
            </a:r>
            <a:r>
              <a:rPr lang="fr-FR" sz="1600" b="1" i="1" dirty="0" smtClean="0"/>
              <a:t/>
            </a:r>
            <a:br>
              <a:rPr lang="fr-FR" sz="1600" b="1" i="1" dirty="0" smtClean="0"/>
            </a:br>
            <a:r>
              <a:rPr lang="fr-FR" sz="1600" b="1" dirty="0" smtClean="0"/>
              <a:t/>
            </a:r>
            <a:br>
              <a:rPr lang="fr-FR" sz="1600" b="1" dirty="0" smtClean="0"/>
            </a:br>
            <a:r>
              <a:rPr lang="fr-FR" sz="1600" dirty="0" smtClean="0">
                <a:latin typeface="Arial" pitchFamily="34" charset="0"/>
                <a:cs typeface="Arial" pitchFamily="34" charset="0"/>
              </a:rPr>
              <a:t> </a:t>
            </a:r>
            <a:r>
              <a:rPr lang="fr-FR" sz="1600" cap="none" dirty="0" smtClean="0">
                <a:latin typeface="Arial" pitchFamily="34" charset="0"/>
                <a:cs typeface="Arial" pitchFamily="34" charset="0"/>
              </a:rPr>
              <a:t>L'élément FRAME permet de définir le contenu de chacune des zones. Pour cela, on utilise deux attributs </a:t>
            </a:r>
            <a:r>
              <a:rPr lang="fr-FR" sz="1600" dirty="0" smtClean="0">
                <a:latin typeface="Arial" pitchFamily="34" charset="0"/>
                <a:cs typeface="Arial" pitchFamily="34" charset="0"/>
              </a:rPr>
              <a:t>: </a:t>
            </a:r>
            <a:r>
              <a:rPr lang="fr-FR" sz="1400" dirty="0" smtClean="0"/>
              <a:t/>
            </a:r>
            <a:br>
              <a:rPr lang="fr-FR" sz="1400" dirty="0" smtClean="0"/>
            </a:br>
            <a:r>
              <a:rPr lang="fr-FR" sz="1600" dirty="0" smtClean="0"/>
              <a:t/>
            </a:r>
            <a:br>
              <a:rPr lang="fr-FR" sz="1600" dirty="0" smtClean="0"/>
            </a:br>
            <a:r>
              <a:rPr lang="fr-FR" sz="1600" b="1" dirty="0" err="1" smtClean="0"/>
              <a:t>src</a:t>
            </a:r>
            <a:r>
              <a:rPr lang="fr-FR" sz="1600" dirty="0" smtClean="0"/>
              <a:t>=</a:t>
            </a:r>
            <a:r>
              <a:rPr lang="fr-FR" sz="1600" i="1" cap="none" dirty="0" smtClean="0"/>
              <a:t>url</a:t>
            </a:r>
            <a:r>
              <a:rPr lang="fr-FR" sz="1600" cap="none" dirty="0" smtClean="0"/>
              <a:t> pour indiquer le fichier à placer dans la zone </a:t>
            </a:r>
            <a:r>
              <a:rPr lang="fr-FR" sz="1600" dirty="0" smtClean="0"/>
              <a:t/>
            </a:r>
            <a:br>
              <a:rPr lang="fr-FR" sz="1600" dirty="0" smtClean="0"/>
            </a:br>
            <a:r>
              <a:rPr lang="fr-FR" sz="1600" b="1" dirty="0" err="1" smtClean="0"/>
              <a:t>name</a:t>
            </a:r>
            <a:r>
              <a:rPr lang="fr-FR" sz="1600" dirty="0" smtClean="0"/>
              <a:t>=</a:t>
            </a:r>
            <a:r>
              <a:rPr lang="fr-FR" sz="1600" i="1" dirty="0" err="1" smtClean="0"/>
              <a:t>n</a:t>
            </a:r>
            <a:r>
              <a:rPr lang="fr-FR" sz="1600" i="1" cap="none" dirty="0" err="1" smtClean="0"/>
              <a:t>omDeZone</a:t>
            </a:r>
            <a:r>
              <a:rPr lang="fr-FR" sz="1600" cap="none" dirty="0" err="1" smtClean="0"/>
              <a:t>permet</a:t>
            </a:r>
            <a:r>
              <a:rPr lang="fr-FR" sz="1600" cap="none" dirty="0" smtClean="0"/>
              <a:t> de nommer la zone afin qu'elle puisse devenir la cible d'un lien (on utilisera alors </a:t>
            </a:r>
            <a:r>
              <a:rPr lang="fr-FR" sz="1600" cap="none" dirty="0" smtClean="0">
                <a:hlinkClick r:id="rId2" action="ppaction://hlinkfile"/>
              </a:rPr>
              <a:t>l'attribut </a:t>
            </a:r>
            <a:r>
              <a:rPr lang="fr-FR" sz="1600" cap="none" dirty="0" err="1" smtClean="0">
                <a:hlinkClick r:id="rId2" action="ppaction://hlinkfile"/>
              </a:rPr>
              <a:t>target</a:t>
            </a:r>
            <a:r>
              <a:rPr lang="fr-FR" sz="1600" cap="none" dirty="0" smtClean="0"/>
              <a:t> de la balise &lt;A&gt; pour y accéder. </a:t>
            </a:r>
            <a:br>
              <a:rPr lang="fr-FR" sz="1600" cap="none" dirty="0" smtClean="0"/>
            </a:br>
            <a:r>
              <a:rPr lang="fr-FR" sz="1600" cap="none" dirty="0" smtClean="0"/>
              <a:t>Exemple :</a:t>
            </a:r>
            <a:r>
              <a:rPr lang="fr-FR" sz="1600" dirty="0" smtClean="0"/>
              <a:t/>
            </a:r>
            <a:br>
              <a:rPr lang="fr-FR" sz="1600" dirty="0" smtClean="0"/>
            </a:br>
            <a:r>
              <a:rPr lang="fr-FR" sz="1600" dirty="0" smtClean="0"/>
              <a:t/>
            </a:r>
            <a:br>
              <a:rPr lang="fr-FR" sz="1600" dirty="0" smtClean="0"/>
            </a:br>
            <a:r>
              <a:rPr lang="fr-FR" sz="1600" dirty="0" smtClean="0">
                <a:latin typeface="Arial" pitchFamily="34" charset="0"/>
                <a:cs typeface="Arial" pitchFamily="34" charset="0"/>
              </a:rPr>
              <a:t> &lt;FRAMESET </a:t>
            </a:r>
            <a:r>
              <a:rPr lang="fr-FR" sz="1600" dirty="0" err="1" smtClean="0">
                <a:latin typeface="Arial" pitchFamily="34" charset="0"/>
                <a:cs typeface="Arial" pitchFamily="34" charset="0"/>
              </a:rPr>
              <a:t>rows</a:t>
            </a:r>
            <a:r>
              <a:rPr lang="fr-FR" sz="1600" dirty="0" smtClean="0">
                <a:latin typeface="Arial" pitchFamily="34" charset="0"/>
                <a:cs typeface="Arial" pitchFamily="34" charset="0"/>
              </a:rPr>
              <a:t>="100,3*,*"&gt; </a:t>
            </a:r>
            <a:br>
              <a:rPr lang="fr-FR" sz="1600" dirty="0" smtClean="0">
                <a:latin typeface="Arial" pitchFamily="34" charset="0"/>
                <a:cs typeface="Arial" pitchFamily="34" charset="0"/>
              </a:rPr>
            </a:br>
            <a:r>
              <a:rPr lang="fr-FR" sz="1600" dirty="0" smtClean="0">
                <a:latin typeface="Arial" pitchFamily="34" charset="0"/>
                <a:cs typeface="Arial" pitchFamily="34" charset="0"/>
              </a:rPr>
              <a:t>&lt;FRAME </a:t>
            </a:r>
            <a:r>
              <a:rPr lang="fr-FR" sz="1600" dirty="0" err="1" smtClean="0">
                <a:latin typeface="Arial" pitchFamily="34" charset="0"/>
                <a:cs typeface="Arial" pitchFamily="34" charset="0"/>
              </a:rPr>
              <a:t>src</a:t>
            </a:r>
            <a:r>
              <a:rPr lang="fr-FR" sz="1600" dirty="0" smtClean="0">
                <a:latin typeface="Arial" pitchFamily="34" charset="0"/>
                <a:cs typeface="Arial" pitchFamily="34" charset="0"/>
              </a:rPr>
              <a:t>=fichier1.html </a:t>
            </a:r>
            <a:r>
              <a:rPr lang="fr-FR" sz="1600" dirty="0" err="1" smtClean="0">
                <a:latin typeface="Arial" pitchFamily="34" charset="0"/>
                <a:cs typeface="Arial" pitchFamily="34" charset="0"/>
              </a:rPr>
              <a:t>name</a:t>
            </a:r>
            <a:r>
              <a:rPr lang="fr-FR" sz="1600" dirty="0" smtClean="0">
                <a:latin typeface="Arial" pitchFamily="34" charset="0"/>
                <a:cs typeface="Arial" pitchFamily="34" charset="0"/>
              </a:rPr>
              <a:t>=</a:t>
            </a:r>
            <a:r>
              <a:rPr lang="fr-FR" sz="1600" dirty="0" err="1" smtClean="0">
                <a:latin typeface="Arial" pitchFamily="34" charset="0"/>
                <a:cs typeface="Arial" pitchFamily="34" charset="0"/>
              </a:rPr>
              <a:t>Debut</a:t>
            </a:r>
            <a:r>
              <a:rPr lang="fr-FR" sz="1600" dirty="0" smtClean="0">
                <a:latin typeface="Arial" pitchFamily="34" charset="0"/>
                <a:cs typeface="Arial" pitchFamily="34" charset="0"/>
              </a:rPr>
              <a:t> ...&gt;</a:t>
            </a:r>
            <a:br>
              <a:rPr lang="fr-FR" sz="1600" dirty="0" smtClean="0">
                <a:latin typeface="Arial" pitchFamily="34" charset="0"/>
                <a:cs typeface="Arial" pitchFamily="34" charset="0"/>
              </a:rPr>
            </a:br>
            <a:r>
              <a:rPr lang="fr-FR" sz="1600" dirty="0" smtClean="0">
                <a:latin typeface="Arial" pitchFamily="34" charset="0"/>
                <a:cs typeface="Arial" pitchFamily="34" charset="0"/>
              </a:rPr>
              <a:t> &lt;FRAME </a:t>
            </a:r>
            <a:r>
              <a:rPr lang="fr-FR" sz="1600" dirty="0" err="1" smtClean="0">
                <a:latin typeface="Arial" pitchFamily="34" charset="0"/>
                <a:cs typeface="Arial" pitchFamily="34" charset="0"/>
              </a:rPr>
              <a:t>src</a:t>
            </a:r>
            <a:r>
              <a:rPr lang="fr-FR" sz="1600" dirty="0" smtClean="0">
                <a:latin typeface="Arial" pitchFamily="34" charset="0"/>
                <a:cs typeface="Arial" pitchFamily="34" charset="0"/>
              </a:rPr>
              <a:t>=fichier2.html </a:t>
            </a:r>
            <a:r>
              <a:rPr lang="fr-FR" sz="1600" dirty="0" err="1" smtClean="0">
                <a:latin typeface="Arial" pitchFamily="34" charset="0"/>
                <a:cs typeface="Arial" pitchFamily="34" charset="0"/>
              </a:rPr>
              <a:t>name</a:t>
            </a:r>
            <a:r>
              <a:rPr lang="fr-FR" sz="1600" dirty="0" smtClean="0">
                <a:latin typeface="Arial" pitchFamily="34" charset="0"/>
                <a:cs typeface="Arial" pitchFamily="34" charset="0"/>
              </a:rPr>
              <a:t>=sommaire …&gt;</a:t>
            </a:r>
            <a:br>
              <a:rPr lang="fr-FR" sz="1600" dirty="0" smtClean="0">
                <a:latin typeface="Arial" pitchFamily="34" charset="0"/>
                <a:cs typeface="Arial" pitchFamily="34" charset="0"/>
              </a:rPr>
            </a:br>
            <a:r>
              <a:rPr lang="fr-FR" sz="1600" dirty="0" smtClean="0">
                <a:latin typeface="Arial" pitchFamily="34" charset="0"/>
                <a:cs typeface="Arial" pitchFamily="34" charset="0"/>
              </a:rPr>
              <a:t> &lt;FRAME </a:t>
            </a:r>
            <a:r>
              <a:rPr lang="fr-FR" sz="1600" dirty="0" err="1" smtClean="0">
                <a:latin typeface="Arial" pitchFamily="34" charset="0"/>
                <a:cs typeface="Arial" pitchFamily="34" charset="0"/>
              </a:rPr>
              <a:t>src</a:t>
            </a:r>
            <a:r>
              <a:rPr lang="fr-FR" sz="1600" dirty="0" smtClean="0">
                <a:latin typeface="Arial" pitchFamily="34" charset="0"/>
                <a:cs typeface="Arial" pitchFamily="34" charset="0"/>
              </a:rPr>
              <a:t>=fichier3.html </a:t>
            </a:r>
            <a:r>
              <a:rPr lang="fr-FR" sz="1600" dirty="0" err="1" smtClean="0">
                <a:latin typeface="Arial" pitchFamily="34" charset="0"/>
                <a:cs typeface="Arial" pitchFamily="34" charset="0"/>
              </a:rPr>
              <a:t>name</a:t>
            </a:r>
            <a:r>
              <a:rPr lang="fr-FR" sz="1600" dirty="0" smtClean="0">
                <a:latin typeface="Arial" pitchFamily="34" charset="0"/>
                <a:cs typeface="Arial" pitchFamily="34" charset="0"/>
              </a:rPr>
              <a:t>=cours ...&gt;</a:t>
            </a:r>
            <a:br>
              <a:rPr lang="fr-FR" sz="1600" dirty="0" smtClean="0">
                <a:latin typeface="Arial" pitchFamily="34" charset="0"/>
                <a:cs typeface="Arial" pitchFamily="34" charset="0"/>
              </a:rPr>
            </a:br>
            <a:r>
              <a:rPr lang="fr-FR" sz="1600" dirty="0" smtClean="0">
                <a:latin typeface="Arial" pitchFamily="34" charset="0"/>
                <a:cs typeface="Arial" pitchFamily="34" charset="0"/>
              </a:rPr>
              <a:t> &lt;/FRAMESET&gt; </a:t>
            </a:r>
            <a:br>
              <a:rPr lang="fr-FR" sz="1600" dirty="0" smtClean="0">
                <a:latin typeface="Arial" pitchFamily="34" charset="0"/>
                <a:cs typeface="Arial" pitchFamily="34" charset="0"/>
              </a:rPr>
            </a:br>
            <a:r>
              <a:rPr lang="fr-FR" dirty="0" smtClean="0"/>
              <a:t/>
            </a:r>
            <a:br>
              <a:rPr lang="fr-FR" dirty="0" smtClean="0"/>
            </a:br>
            <a:r>
              <a:rPr lang="fr-FR" sz="1600" b="1" dirty="0" smtClean="0">
                <a:latin typeface="Arial" pitchFamily="34" charset="0"/>
                <a:cs typeface="Arial" pitchFamily="34" charset="0"/>
              </a:rPr>
              <a:t>3. Type de document</a:t>
            </a:r>
            <a:br>
              <a:rPr lang="fr-FR" sz="1600" b="1" dirty="0" smtClean="0">
                <a:latin typeface="Arial" pitchFamily="34" charset="0"/>
                <a:cs typeface="Arial" pitchFamily="34" charset="0"/>
              </a:rPr>
            </a:br>
            <a:r>
              <a:rPr lang="fr-FR" sz="1600" b="1" dirty="0" smtClean="0">
                <a:latin typeface="Arial" pitchFamily="34" charset="0"/>
                <a:cs typeface="Arial" pitchFamily="34" charset="0"/>
              </a:rPr>
              <a:t/>
            </a:r>
            <a:br>
              <a:rPr lang="fr-FR" sz="1600" b="1" dirty="0" smtClean="0">
                <a:latin typeface="Arial" pitchFamily="34" charset="0"/>
                <a:cs typeface="Arial" pitchFamily="34" charset="0"/>
              </a:rPr>
            </a:br>
            <a:r>
              <a:rPr lang="fr-FR" sz="1600" dirty="0" smtClean="0">
                <a:latin typeface="Arial" pitchFamily="34" charset="0"/>
                <a:cs typeface="Arial" pitchFamily="34" charset="0"/>
              </a:rPr>
              <a:t> </a:t>
            </a:r>
            <a:r>
              <a:rPr lang="fr-FR" sz="1600" cap="none" dirty="0" smtClean="0">
                <a:latin typeface="Arial" pitchFamily="34" charset="0"/>
                <a:cs typeface="Arial" pitchFamily="34" charset="0"/>
              </a:rPr>
              <a:t>Un document contenant des frames doit tout d'abord être </a:t>
            </a:r>
            <a:r>
              <a:rPr lang="fr-FR" sz="1600" cap="none" dirty="0" err="1" smtClean="0">
                <a:latin typeface="Arial" pitchFamily="34" charset="0"/>
                <a:cs typeface="Arial" pitchFamily="34" charset="0"/>
              </a:rPr>
              <a:t>délaré</a:t>
            </a:r>
            <a:r>
              <a:rPr lang="fr-FR" sz="1600" cap="none" dirty="0" smtClean="0">
                <a:latin typeface="Arial" pitchFamily="34" charset="0"/>
                <a:cs typeface="Arial" pitchFamily="34" charset="0"/>
              </a:rPr>
              <a:t> comme tel (élément </a:t>
            </a:r>
            <a:r>
              <a:rPr lang="fr-FR" sz="1600" cap="none" dirty="0" smtClean="0">
                <a:latin typeface="Arial" pitchFamily="34" charset="0"/>
                <a:cs typeface="Arial" pitchFamily="34" charset="0"/>
                <a:hlinkClick r:id="rId3"/>
              </a:rPr>
              <a:t>DOCTYPE</a:t>
            </a:r>
            <a:r>
              <a:rPr lang="fr-FR" sz="1600" cap="none" dirty="0" smtClean="0">
                <a:latin typeface="Arial" pitchFamily="34" charset="0"/>
                <a:cs typeface="Arial" pitchFamily="34" charset="0"/>
              </a:rPr>
              <a:t> de type FRAMESET). Voici la forme d'un document contenant des frames. </a:t>
            </a:r>
            <a:r>
              <a:rPr lang="fr-FR" b="1" dirty="0" smtClean="0"/>
              <a:t/>
            </a:r>
            <a:br>
              <a:rPr lang="fr-FR" b="1" dirty="0" smtClean="0"/>
            </a:br>
            <a:endParaRPr lang="fr-FR" dirty="0"/>
          </a:p>
        </p:txBody>
      </p:sp>
      <p:sp>
        <p:nvSpPr>
          <p:cNvPr id="4" name="Text Box 5"/>
          <p:cNvSpPr txBox="1">
            <a:spLocks noChangeArrowheads="1"/>
          </p:cNvSpPr>
          <p:nvPr/>
        </p:nvSpPr>
        <p:spPr bwMode="auto">
          <a:xfrm>
            <a:off x="285720" y="404664"/>
            <a:ext cx="5006499" cy="646331"/>
          </a:xfrm>
          <a:prstGeom prst="rect">
            <a:avLst/>
          </a:prstGeom>
          <a:noFill/>
          <a:ln w="9525">
            <a:noFill/>
            <a:miter lim="800000"/>
            <a:headEnd/>
            <a:tailEnd/>
          </a:ln>
        </p:spPr>
        <p:txBody>
          <a:bodyPr wrap="none">
            <a:spAutoFit/>
          </a:bodyPr>
          <a:lstStyle/>
          <a:p>
            <a:r>
              <a:rPr lang="fr-FR" sz="3600" b="1" dirty="0" smtClean="0">
                <a:solidFill>
                  <a:schemeClr val="accent2"/>
                </a:solidFill>
              </a:rPr>
              <a:t>Les </a:t>
            </a:r>
            <a:r>
              <a:rPr lang="fr-FR" sz="3600" b="1" dirty="0">
                <a:solidFill>
                  <a:schemeClr val="accent2"/>
                </a:solidFill>
              </a:rPr>
              <a:t>Cadres ( Frames) </a:t>
            </a:r>
          </a:p>
        </p:txBody>
      </p:sp>
      <p:sp>
        <p:nvSpPr>
          <p:cNvPr id="5" name="Espace réservé du numéro de diapositive 4"/>
          <p:cNvSpPr>
            <a:spLocks noGrp="1"/>
          </p:cNvSpPr>
          <p:nvPr>
            <p:ph type="sldNum" sz="quarter" idx="12"/>
          </p:nvPr>
        </p:nvSpPr>
        <p:spPr/>
        <p:txBody>
          <a:bodyPr/>
          <a:lstStyle/>
          <a:p>
            <a:fld id="{C4948B90-C1E0-4C55-9C3F-5B87F560A34D}" type="slidenum">
              <a:rPr lang="fr-FR" smtClean="0"/>
              <a:pPr/>
              <a:t>68</a:t>
            </a:fld>
            <a:endParaRPr lang="fr-F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1752" y="1142984"/>
            <a:ext cx="8686800" cy="5143536"/>
          </a:xfrm>
        </p:spPr>
        <p:txBody>
          <a:bodyPr>
            <a:normAutofit fontScale="90000"/>
          </a:bodyPr>
          <a:lstStyle/>
          <a:p>
            <a:pPr eaLnBrk="1" fontAlgn="auto" hangingPunct="1">
              <a:spcAft>
                <a:spcPts val="0"/>
              </a:spcAft>
              <a:defRPr/>
            </a:pPr>
            <a:r>
              <a:rPr lang="fr-FR" sz="1600" dirty="0" smtClean="0">
                <a:latin typeface="Arial" pitchFamily="34" charset="0"/>
                <a:cs typeface="Arial" pitchFamily="34" charset="0"/>
              </a:rPr>
              <a:t/>
            </a:r>
            <a:br>
              <a:rPr lang="fr-FR" sz="1600" dirty="0" smtClean="0">
                <a:latin typeface="Arial" pitchFamily="34" charset="0"/>
                <a:cs typeface="Arial" pitchFamily="34" charset="0"/>
              </a:rPr>
            </a:br>
            <a:r>
              <a:rPr lang="fr-FR" sz="1600" dirty="0" smtClean="0">
                <a:latin typeface="Arial" pitchFamily="34" charset="0"/>
                <a:cs typeface="Arial" pitchFamily="34" charset="0"/>
              </a:rPr>
              <a:t/>
            </a:r>
            <a:br>
              <a:rPr lang="fr-FR" sz="1600" dirty="0" smtClean="0">
                <a:latin typeface="Arial" pitchFamily="34" charset="0"/>
                <a:cs typeface="Arial" pitchFamily="34" charset="0"/>
              </a:rPr>
            </a:br>
            <a:r>
              <a:rPr lang="fr-FR" sz="1600" dirty="0" smtClean="0">
                <a:latin typeface="Arial" pitchFamily="34" charset="0"/>
                <a:cs typeface="Arial" pitchFamily="34" charset="0"/>
              </a:rPr>
              <a:t/>
            </a:r>
            <a:br>
              <a:rPr lang="fr-FR" sz="1600" dirty="0" smtClean="0">
                <a:latin typeface="Arial" pitchFamily="34" charset="0"/>
                <a:cs typeface="Arial" pitchFamily="34" charset="0"/>
              </a:rPr>
            </a:br>
            <a:r>
              <a:rPr lang="fr-FR" sz="1600" dirty="0" smtClean="0">
                <a:latin typeface="Arial" pitchFamily="34" charset="0"/>
                <a:cs typeface="Arial" pitchFamily="34" charset="0"/>
              </a:rPr>
              <a:t>E</a:t>
            </a:r>
            <a:r>
              <a:rPr lang="fr-FR" sz="1600" cap="none" dirty="0" smtClean="0">
                <a:latin typeface="Arial" pitchFamily="34" charset="0"/>
                <a:cs typeface="Arial" pitchFamily="34" charset="0"/>
              </a:rPr>
              <a:t>xemple d’application:</a:t>
            </a:r>
            <a:r>
              <a:rPr lang="fr-FR" sz="1600" dirty="0" smtClean="0">
                <a:latin typeface="Arial" pitchFamily="34" charset="0"/>
                <a:cs typeface="Arial" pitchFamily="34" charset="0"/>
              </a:rPr>
              <a:t/>
            </a:r>
            <a:br>
              <a:rPr lang="fr-FR" sz="1600" dirty="0" smtClean="0">
                <a:latin typeface="Arial" pitchFamily="34" charset="0"/>
                <a:cs typeface="Arial" pitchFamily="34" charset="0"/>
              </a:rPr>
            </a:br>
            <a:r>
              <a:rPr lang="fr-FR" sz="1600" dirty="0" smtClean="0">
                <a:latin typeface="Arial" pitchFamily="34" charset="0"/>
                <a:cs typeface="Arial" pitchFamily="34" charset="0"/>
              </a:rPr>
              <a:t/>
            </a:r>
            <a:br>
              <a:rPr lang="fr-FR" sz="1600" dirty="0" smtClean="0">
                <a:latin typeface="Arial" pitchFamily="34" charset="0"/>
                <a:cs typeface="Arial" pitchFamily="34" charset="0"/>
              </a:rPr>
            </a:br>
            <a:r>
              <a:rPr lang="fr-FR" sz="1600" dirty="0" smtClean="0">
                <a:latin typeface="Arial" pitchFamily="34" charset="0"/>
                <a:cs typeface="Arial" pitchFamily="34" charset="0"/>
              </a:rPr>
              <a:t>&lt;!DOCTYPE HTML PUBLIC &gt;</a:t>
            </a:r>
            <a:br>
              <a:rPr lang="fr-FR" sz="1600" dirty="0" smtClean="0">
                <a:latin typeface="Arial" pitchFamily="34" charset="0"/>
                <a:cs typeface="Arial" pitchFamily="34" charset="0"/>
              </a:rPr>
            </a:br>
            <a:r>
              <a:rPr lang="fr-FR" sz="1600" dirty="0" smtClean="0">
                <a:latin typeface="Arial" pitchFamily="34" charset="0"/>
                <a:cs typeface="Arial" pitchFamily="34" charset="0"/>
              </a:rPr>
              <a:t>&lt;HTML&gt;</a:t>
            </a:r>
            <a:br>
              <a:rPr lang="fr-FR" sz="1600" dirty="0" smtClean="0">
                <a:latin typeface="Arial" pitchFamily="34" charset="0"/>
                <a:cs typeface="Arial" pitchFamily="34" charset="0"/>
              </a:rPr>
            </a:br>
            <a:r>
              <a:rPr lang="fr-FR" sz="1600" dirty="0" smtClean="0">
                <a:latin typeface="Arial" pitchFamily="34" charset="0"/>
                <a:cs typeface="Arial" pitchFamily="34" charset="0"/>
              </a:rPr>
              <a:t>&lt;</a:t>
            </a:r>
            <a:r>
              <a:rPr lang="fr-FR" sz="1600" dirty="0" err="1" smtClean="0">
                <a:latin typeface="Arial" pitchFamily="34" charset="0"/>
                <a:cs typeface="Arial" pitchFamily="34" charset="0"/>
              </a:rPr>
              <a:t>head</a:t>
            </a:r>
            <a:r>
              <a:rPr lang="fr-FR" sz="1600" dirty="0" smtClean="0">
                <a:latin typeface="Arial" pitchFamily="34" charset="0"/>
                <a:cs typeface="Arial" pitchFamily="34" charset="0"/>
              </a:rPr>
              <a:t>&gt;</a:t>
            </a:r>
            <a:br>
              <a:rPr lang="fr-FR" sz="1600" dirty="0" smtClean="0">
                <a:latin typeface="Arial" pitchFamily="34" charset="0"/>
                <a:cs typeface="Arial" pitchFamily="34" charset="0"/>
              </a:rPr>
            </a:br>
            <a:r>
              <a:rPr lang="fr-FR" sz="1600" dirty="0" smtClean="0">
                <a:latin typeface="Arial" pitchFamily="34" charset="0"/>
                <a:cs typeface="Arial" pitchFamily="34" charset="0"/>
              </a:rPr>
              <a:t>&lt;</a:t>
            </a:r>
            <a:r>
              <a:rPr lang="fr-FR" sz="1600" dirty="0" err="1" smtClean="0">
                <a:latin typeface="Arial" pitchFamily="34" charset="0"/>
                <a:cs typeface="Arial" pitchFamily="34" charset="0"/>
              </a:rPr>
              <a:t>title</a:t>
            </a:r>
            <a:r>
              <a:rPr lang="fr-FR" sz="1600" dirty="0" smtClean="0">
                <a:latin typeface="Arial" pitchFamily="34" charset="0"/>
                <a:cs typeface="Arial" pitchFamily="34" charset="0"/>
              </a:rPr>
              <a:t>&gt;Cours HTML &lt;/</a:t>
            </a:r>
            <a:r>
              <a:rPr lang="fr-FR" sz="1600" dirty="0" err="1" smtClean="0">
                <a:latin typeface="Arial" pitchFamily="34" charset="0"/>
                <a:cs typeface="Arial" pitchFamily="34" charset="0"/>
              </a:rPr>
              <a:t>title</a:t>
            </a:r>
            <a:r>
              <a:rPr lang="fr-FR" sz="1600" dirty="0" smtClean="0">
                <a:latin typeface="Arial" pitchFamily="34" charset="0"/>
                <a:cs typeface="Arial" pitchFamily="34" charset="0"/>
              </a:rPr>
              <a:t>&gt;</a:t>
            </a:r>
            <a:br>
              <a:rPr lang="fr-FR" sz="1600" dirty="0" smtClean="0">
                <a:latin typeface="Arial" pitchFamily="34" charset="0"/>
                <a:cs typeface="Arial" pitchFamily="34" charset="0"/>
              </a:rPr>
            </a:br>
            <a:r>
              <a:rPr lang="fr-FR" sz="1600" dirty="0" smtClean="0">
                <a:latin typeface="Arial" pitchFamily="34" charset="0"/>
                <a:cs typeface="Arial" pitchFamily="34" charset="0"/>
              </a:rPr>
              <a:t>&lt;/</a:t>
            </a:r>
            <a:r>
              <a:rPr lang="fr-FR" sz="1600" dirty="0" err="1" smtClean="0">
                <a:latin typeface="Arial" pitchFamily="34" charset="0"/>
                <a:cs typeface="Arial" pitchFamily="34" charset="0"/>
              </a:rPr>
              <a:t>head</a:t>
            </a:r>
            <a:r>
              <a:rPr lang="fr-FR" sz="1600" dirty="0" smtClean="0">
                <a:latin typeface="Arial" pitchFamily="34" charset="0"/>
                <a:cs typeface="Arial" pitchFamily="34" charset="0"/>
              </a:rPr>
              <a:t>&gt;</a:t>
            </a:r>
            <a:r>
              <a:rPr lang="fr-FR" dirty="0" smtClean="0">
                <a:latin typeface="Arial" pitchFamily="34" charset="0"/>
                <a:cs typeface="Arial" pitchFamily="34" charset="0"/>
              </a:rPr>
              <a:t/>
            </a:r>
            <a:br>
              <a:rPr lang="fr-FR" dirty="0" smtClean="0">
                <a:latin typeface="Arial" pitchFamily="34" charset="0"/>
                <a:cs typeface="Arial" pitchFamily="34" charset="0"/>
              </a:rPr>
            </a:br>
            <a:r>
              <a:rPr lang="fr-FR" sz="1600" dirty="0" smtClean="0">
                <a:latin typeface="Arial" pitchFamily="34" charset="0"/>
                <a:cs typeface="Arial" pitchFamily="34" charset="0"/>
              </a:rPr>
              <a:t>&lt;FRAMESET cols="25,25,50"&gt; </a:t>
            </a:r>
            <a:br>
              <a:rPr lang="fr-FR" sz="1600" dirty="0" smtClean="0">
                <a:latin typeface="Arial" pitchFamily="34" charset="0"/>
                <a:cs typeface="Arial" pitchFamily="34" charset="0"/>
              </a:rPr>
            </a:br>
            <a:r>
              <a:rPr lang="fr-FR" sz="1600" dirty="0" smtClean="0">
                <a:latin typeface="Arial" pitchFamily="34" charset="0"/>
                <a:cs typeface="Arial" pitchFamily="34" charset="0"/>
              </a:rPr>
              <a:t>&lt;frame&gt;</a:t>
            </a:r>
            <a:br>
              <a:rPr lang="fr-FR" sz="1600" dirty="0" smtClean="0">
                <a:latin typeface="Arial" pitchFamily="34" charset="0"/>
                <a:cs typeface="Arial" pitchFamily="34" charset="0"/>
              </a:rPr>
            </a:br>
            <a:r>
              <a:rPr lang="fr-FR" sz="1600" dirty="0" smtClean="0">
                <a:latin typeface="Arial" pitchFamily="34" charset="0"/>
                <a:cs typeface="Arial" pitchFamily="34" charset="0"/>
              </a:rPr>
              <a:t>&lt;frame&gt;</a:t>
            </a:r>
            <a:br>
              <a:rPr lang="fr-FR" sz="1600" dirty="0" smtClean="0">
                <a:latin typeface="Arial" pitchFamily="34" charset="0"/>
                <a:cs typeface="Arial" pitchFamily="34" charset="0"/>
              </a:rPr>
            </a:br>
            <a:r>
              <a:rPr lang="fr-FR" sz="1600" dirty="0" smtClean="0">
                <a:latin typeface="Arial" pitchFamily="34" charset="0"/>
                <a:cs typeface="Arial" pitchFamily="34" charset="0"/>
              </a:rPr>
              <a:t>&lt;frame&gt;</a:t>
            </a:r>
            <a:br>
              <a:rPr lang="fr-FR" sz="1600" dirty="0" smtClean="0">
                <a:latin typeface="Arial" pitchFamily="34" charset="0"/>
                <a:cs typeface="Arial" pitchFamily="34" charset="0"/>
              </a:rPr>
            </a:br>
            <a:r>
              <a:rPr lang="fr-FR" sz="1600" dirty="0" smtClean="0">
                <a:latin typeface="Arial" pitchFamily="34" charset="0"/>
                <a:cs typeface="Arial" pitchFamily="34" charset="0"/>
              </a:rPr>
              <a:t>&lt;/FRAMESET&gt;</a:t>
            </a:r>
            <a:br>
              <a:rPr lang="fr-FR" sz="1600" dirty="0" smtClean="0">
                <a:latin typeface="Arial" pitchFamily="34" charset="0"/>
                <a:cs typeface="Arial" pitchFamily="34" charset="0"/>
              </a:rPr>
            </a:br>
            <a:r>
              <a:rPr lang="fr-FR" sz="1600" dirty="0" smtClean="0">
                <a:latin typeface="Arial" pitchFamily="34" charset="0"/>
                <a:cs typeface="Arial" pitchFamily="34" charset="0"/>
              </a:rPr>
              <a:t>&lt;/html&gt;</a:t>
            </a:r>
            <a:br>
              <a:rPr lang="fr-FR" sz="1600" dirty="0" smtClean="0">
                <a:latin typeface="Arial" pitchFamily="34" charset="0"/>
                <a:cs typeface="Arial" pitchFamily="34" charset="0"/>
              </a:rPr>
            </a:br>
            <a:r>
              <a:rPr lang="fr-FR" sz="1600" b="1" cap="none" dirty="0" smtClean="0">
                <a:latin typeface="Arial" pitchFamily="34" charset="0"/>
                <a:cs typeface="Arial" pitchFamily="34" charset="0"/>
              </a:rPr>
              <a:t/>
            </a:r>
            <a:br>
              <a:rPr lang="fr-FR" sz="1600" b="1" cap="none" dirty="0" smtClean="0">
                <a:latin typeface="Arial" pitchFamily="34" charset="0"/>
                <a:cs typeface="Arial" pitchFamily="34" charset="0"/>
              </a:rPr>
            </a:br>
            <a:r>
              <a:rPr lang="fr-FR" sz="1600" b="1" cap="none" dirty="0" smtClean="0">
                <a:latin typeface="Arial" pitchFamily="34" charset="0"/>
                <a:cs typeface="Arial" pitchFamily="34" charset="0"/>
              </a:rPr>
              <a:t>4.Envoyer un lien vers un cadre</a:t>
            </a:r>
            <a:br>
              <a:rPr lang="fr-FR" sz="1600" b="1" cap="none" dirty="0" smtClean="0">
                <a:latin typeface="Arial" pitchFamily="34" charset="0"/>
                <a:cs typeface="Arial" pitchFamily="34" charset="0"/>
              </a:rPr>
            </a:br>
            <a:r>
              <a:rPr lang="fr-FR" sz="1600" b="1" cap="none" dirty="0" smtClean="0">
                <a:latin typeface="Arial" pitchFamily="34" charset="0"/>
                <a:cs typeface="Arial" pitchFamily="34" charset="0"/>
              </a:rPr>
              <a:t/>
            </a:r>
            <a:br>
              <a:rPr lang="fr-FR" sz="1600" b="1" cap="none" dirty="0" smtClean="0">
                <a:latin typeface="Arial" pitchFamily="34" charset="0"/>
                <a:cs typeface="Arial" pitchFamily="34" charset="0"/>
              </a:rPr>
            </a:br>
            <a:r>
              <a:rPr lang="fr-FR" sz="1600" cap="none" dirty="0" smtClean="0">
                <a:latin typeface="Arial" pitchFamily="34" charset="0"/>
                <a:cs typeface="Arial" pitchFamily="34" charset="0"/>
              </a:rPr>
              <a:t>L'attribut </a:t>
            </a:r>
            <a:r>
              <a:rPr lang="fr-FR" sz="1600" cap="none" dirty="0" err="1" smtClean="0">
                <a:latin typeface="Arial" pitchFamily="34" charset="0"/>
                <a:cs typeface="Arial" pitchFamily="34" charset="0"/>
              </a:rPr>
              <a:t>target</a:t>
            </a:r>
            <a:r>
              <a:rPr lang="fr-FR" sz="1600" cap="none" dirty="0" smtClean="0">
                <a:latin typeface="Arial" pitchFamily="34" charset="0"/>
                <a:cs typeface="Arial" pitchFamily="34" charset="0"/>
              </a:rPr>
              <a:t> de l'élément </a:t>
            </a:r>
            <a:r>
              <a:rPr lang="fr-FR" sz="1600" cap="none" dirty="0" smtClean="0">
                <a:latin typeface="Arial" pitchFamily="34" charset="0"/>
                <a:cs typeface="Arial" pitchFamily="34" charset="0"/>
                <a:hlinkClick r:id="rId2"/>
              </a:rPr>
              <a:t>A </a:t>
            </a:r>
            <a:r>
              <a:rPr lang="fr-FR" sz="1600" cap="none" dirty="0" smtClean="0">
                <a:latin typeface="Arial" pitchFamily="34" charset="0"/>
                <a:cs typeface="Arial" pitchFamily="34" charset="0"/>
              </a:rPr>
              <a:t>permet de diriger un document vers un cadre autre que celui qui contient le lien activé. Sinon, lorsqu'on active un lien, par défaut la nouvelle page s'affiche dans le cadre contenant le lien en question.</a:t>
            </a:r>
            <a:br>
              <a:rPr lang="fr-FR" sz="1600" cap="none" dirty="0" smtClean="0">
                <a:latin typeface="Arial" pitchFamily="34" charset="0"/>
                <a:cs typeface="Arial" pitchFamily="34" charset="0"/>
              </a:rPr>
            </a:br>
            <a:r>
              <a:rPr lang="fr-FR" sz="1600" cap="none" dirty="0" smtClean="0">
                <a:latin typeface="Arial" pitchFamily="34" charset="0"/>
                <a:cs typeface="Arial" pitchFamily="34" charset="0"/>
              </a:rPr>
              <a:t/>
            </a:r>
            <a:br>
              <a:rPr lang="fr-FR" sz="1600" cap="none" dirty="0" smtClean="0">
                <a:latin typeface="Arial" pitchFamily="34" charset="0"/>
                <a:cs typeface="Arial" pitchFamily="34" charset="0"/>
              </a:rPr>
            </a:br>
            <a:r>
              <a:rPr lang="fr-FR" sz="1600" cap="none" dirty="0" smtClean="0">
                <a:latin typeface="Arial" pitchFamily="34" charset="0"/>
                <a:cs typeface="Arial" pitchFamily="34" charset="0"/>
              </a:rPr>
              <a:t>Exemple :</a:t>
            </a:r>
            <a:br>
              <a:rPr lang="fr-FR" sz="1600" cap="none" dirty="0" smtClean="0">
                <a:latin typeface="Arial" pitchFamily="34" charset="0"/>
                <a:cs typeface="Arial" pitchFamily="34" charset="0"/>
              </a:rPr>
            </a:br>
            <a:r>
              <a:rPr lang="fr-FR" sz="1600" cap="none" dirty="0" smtClean="0">
                <a:latin typeface="Arial" pitchFamily="34" charset="0"/>
                <a:cs typeface="Arial" pitchFamily="34" charset="0"/>
              </a:rPr>
              <a:t/>
            </a:r>
            <a:br>
              <a:rPr lang="fr-FR" sz="1600" cap="none" dirty="0" smtClean="0">
                <a:latin typeface="Arial" pitchFamily="34" charset="0"/>
                <a:cs typeface="Arial" pitchFamily="34" charset="0"/>
              </a:rPr>
            </a:br>
            <a:r>
              <a:rPr lang="fr-FR" sz="1600" cap="none" dirty="0" smtClean="0">
                <a:latin typeface="Arial" pitchFamily="34" charset="0"/>
                <a:cs typeface="Arial" pitchFamily="34" charset="0"/>
              </a:rPr>
              <a:t> &lt;A </a:t>
            </a:r>
            <a:r>
              <a:rPr lang="fr-FR" sz="1600" cap="none" dirty="0" err="1" smtClean="0">
                <a:latin typeface="Arial" pitchFamily="34" charset="0"/>
                <a:cs typeface="Arial" pitchFamily="34" charset="0"/>
              </a:rPr>
              <a:t>href</a:t>
            </a:r>
            <a:r>
              <a:rPr lang="fr-FR" sz="1600" cap="none" dirty="0" smtClean="0">
                <a:latin typeface="Arial" pitchFamily="34" charset="0"/>
                <a:cs typeface="Arial" pitchFamily="34" charset="0"/>
              </a:rPr>
              <a:t>="introduction.html" </a:t>
            </a:r>
            <a:r>
              <a:rPr lang="fr-FR" sz="1600" cap="none" dirty="0" err="1" smtClean="0">
                <a:latin typeface="Arial" pitchFamily="34" charset="0"/>
                <a:cs typeface="Arial" pitchFamily="34" charset="0"/>
              </a:rPr>
              <a:t>target</a:t>
            </a:r>
            <a:r>
              <a:rPr lang="fr-FR" sz="1600" cap="none" dirty="0" smtClean="0">
                <a:latin typeface="Arial" pitchFamily="34" charset="0"/>
                <a:cs typeface="Arial" pitchFamily="34" charset="0"/>
              </a:rPr>
              <a:t>=cours&gt;Introduction&lt;/A&gt; </a:t>
            </a:r>
            <a:r>
              <a:rPr lang="fr-FR" dirty="0" smtClean="0"/>
              <a:t/>
            </a:r>
            <a:br>
              <a:rPr lang="fr-FR" dirty="0" smtClean="0"/>
            </a:br>
            <a:r>
              <a:rPr lang="fr-FR" dirty="0" smtClean="0">
                <a:latin typeface="Arial" pitchFamily="34" charset="0"/>
                <a:cs typeface="Arial" pitchFamily="34" charset="0"/>
              </a:rPr>
              <a:t/>
            </a:r>
            <a:br>
              <a:rPr lang="fr-FR" dirty="0" smtClean="0">
                <a:latin typeface="Arial" pitchFamily="34" charset="0"/>
                <a:cs typeface="Arial" pitchFamily="34" charset="0"/>
              </a:rPr>
            </a:br>
            <a:endParaRPr lang="fr-FR" dirty="0">
              <a:latin typeface="Arial" pitchFamily="34" charset="0"/>
              <a:cs typeface="Arial" pitchFamily="34" charset="0"/>
            </a:endParaRPr>
          </a:p>
        </p:txBody>
      </p:sp>
      <p:pic>
        <p:nvPicPr>
          <p:cNvPr id="1027" name="Picture 3"/>
          <p:cNvPicPr>
            <a:picLocks noChangeAspect="1" noChangeArrowheads="1"/>
          </p:cNvPicPr>
          <p:nvPr/>
        </p:nvPicPr>
        <p:blipFill>
          <a:blip r:embed="rId3" cstate="print"/>
          <a:srcRect/>
          <a:stretch>
            <a:fillRect/>
          </a:stretch>
        </p:blipFill>
        <p:spPr bwMode="auto">
          <a:xfrm>
            <a:off x="4857752" y="1285860"/>
            <a:ext cx="3448050" cy="2781300"/>
          </a:xfrm>
          <a:prstGeom prst="rect">
            <a:avLst/>
          </a:prstGeom>
          <a:noFill/>
          <a:ln w="9525">
            <a:noFill/>
            <a:miter lim="800000"/>
            <a:headEnd/>
            <a:tailEnd/>
          </a:ln>
          <a:effectLst/>
        </p:spPr>
      </p:pic>
      <p:sp>
        <p:nvSpPr>
          <p:cNvPr id="6" name="Text Box 5"/>
          <p:cNvSpPr txBox="1">
            <a:spLocks noChangeArrowheads="1"/>
          </p:cNvSpPr>
          <p:nvPr/>
        </p:nvSpPr>
        <p:spPr bwMode="auto">
          <a:xfrm>
            <a:off x="3714744" y="142852"/>
            <a:ext cx="5006499" cy="646331"/>
          </a:xfrm>
          <a:prstGeom prst="rect">
            <a:avLst/>
          </a:prstGeom>
          <a:noFill/>
          <a:ln w="9525">
            <a:noFill/>
            <a:miter lim="800000"/>
            <a:headEnd/>
            <a:tailEnd/>
          </a:ln>
        </p:spPr>
        <p:txBody>
          <a:bodyPr wrap="none">
            <a:spAutoFit/>
          </a:bodyPr>
          <a:lstStyle/>
          <a:p>
            <a:r>
              <a:rPr lang="fr-FR" sz="3600" b="1" dirty="0" smtClean="0">
                <a:solidFill>
                  <a:schemeClr val="accent2"/>
                </a:solidFill>
              </a:rPr>
              <a:t>Les </a:t>
            </a:r>
            <a:r>
              <a:rPr lang="fr-FR" sz="3600" b="1" dirty="0">
                <a:solidFill>
                  <a:schemeClr val="accent2"/>
                </a:solidFill>
              </a:rPr>
              <a:t>Cadres ( Frames) </a:t>
            </a:r>
          </a:p>
        </p:txBody>
      </p:sp>
      <p:sp>
        <p:nvSpPr>
          <p:cNvPr id="5" name="Espace réservé du numéro de diapositive 4"/>
          <p:cNvSpPr>
            <a:spLocks noGrp="1"/>
          </p:cNvSpPr>
          <p:nvPr>
            <p:ph type="sldNum" sz="quarter" idx="12"/>
          </p:nvPr>
        </p:nvSpPr>
        <p:spPr/>
        <p:txBody>
          <a:bodyPr/>
          <a:lstStyle/>
          <a:p>
            <a:fld id="{C4948B90-C1E0-4C55-9C3F-5B87F560A34D}" type="slidenum">
              <a:rPr lang="fr-FR" smtClean="0"/>
              <a:pPr/>
              <a:t>69</a:t>
            </a:fld>
            <a:endParaRPr lang="fr-F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smtClean="0"/>
              <a:t>Moyens utilisés pour les TIC(2/2)</a:t>
            </a:r>
            <a:endParaRPr lang="fr-FR" b="1" dirty="0"/>
          </a:p>
        </p:txBody>
      </p:sp>
      <p:sp>
        <p:nvSpPr>
          <p:cNvPr id="3" name="Espace réservé du numéro de diapositive 2"/>
          <p:cNvSpPr>
            <a:spLocks noGrp="1"/>
          </p:cNvSpPr>
          <p:nvPr>
            <p:ph type="sldNum" sz="quarter" idx="12"/>
          </p:nvPr>
        </p:nvSpPr>
        <p:spPr/>
        <p:txBody>
          <a:bodyPr/>
          <a:lstStyle/>
          <a:p>
            <a:fld id="{C4948B90-C1E0-4C55-9C3F-5B87F560A34D}" type="slidenum">
              <a:rPr lang="fr-FR" smtClean="0"/>
              <a:pPr/>
              <a:t>7</a:t>
            </a:fld>
            <a:endParaRPr lang="fr-FR"/>
          </a:p>
        </p:txBody>
      </p:sp>
      <p:sp>
        <p:nvSpPr>
          <p:cNvPr id="4" name="Espace réservé du contenu 3"/>
          <p:cNvSpPr>
            <a:spLocks noGrp="1"/>
          </p:cNvSpPr>
          <p:nvPr>
            <p:ph sz="quarter" idx="1"/>
          </p:nvPr>
        </p:nvSpPr>
        <p:spPr/>
        <p:txBody>
          <a:bodyPr/>
          <a:lstStyle/>
          <a:p>
            <a:endParaRPr lang="fr-FR" dirty="0"/>
          </a:p>
        </p:txBody>
      </p:sp>
      <p:pic>
        <p:nvPicPr>
          <p:cNvPr id="2050" name="Picture 2"/>
          <p:cNvPicPr>
            <a:picLocks noChangeAspect="1" noChangeArrowheads="1"/>
          </p:cNvPicPr>
          <p:nvPr/>
        </p:nvPicPr>
        <p:blipFill>
          <a:blip r:embed="rId2"/>
          <a:srcRect l="36563" t="21667" r="19844" b="28333"/>
          <a:stretch>
            <a:fillRect/>
          </a:stretch>
        </p:blipFill>
        <p:spPr bwMode="auto">
          <a:xfrm>
            <a:off x="928662" y="1428736"/>
            <a:ext cx="7858180" cy="4786346"/>
          </a:xfrm>
          <a:prstGeom prst="rect">
            <a:avLst/>
          </a:prstGeom>
          <a:noFill/>
          <a:ln w="9525">
            <a:noFill/>
            <a:miter lim="800000"/>
            <a:headEnd/>
            <a:tailEnd/>
          </a:ln>
          <a:effec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fld id="{C4948B90-C1E0-4C55-9C3F-5B87F560A34D}" type="slidenum">
              <a:rPr lang="fr-FR" smtClean="0"/>
              <a:pPr/>
              <a:t>70</a:t>
            </a:fld>
            <a:endParaRPr lang="fr-FR"/>
          </a:p>
        </p:txBody>
      </p:sp>
      <p:sp>
        <p:nvSpPr>
          <p:cNvPr id="5" name="Titre 1"/>
          <p:cNvSpPr txBox="1">
            <a:spLocks/>
          </p:cNvSpPr>
          <p:nvPr/>
        </p:nvSpPr>
        <p:spPr>
          <a:xfrm>
            <a:off x="571472" y="2285992"/>
            <a:ext cx="8186766" cy="1500190"/>
          </a:xfrm>
          <a:prstGeom prst="rect">
            <a:avLst/>
          </a:prstGeom>
        </p:spPr>
        <p:style>
          <a:lnRef idx="1">
            <a:schemeClr val="dk1"/>
          </a:lnRef>
          <a:fillRef idx="2">
            <a:schemeClr val="dk1"/>
          </a:fillRef>
          <a:effectRef idx="1">
            <a:schemeClr val="dk1"/>
          </a:effectRef>
          <a:fontRef idx="minor">
            <a:schemeClr val="dk1"/>
          </a:fontRef>
        </p:style>
        <p:txBody>
          <a:bodyPr bIns="91440" anchor="b" anchorCtr="0">
            <a:normAutofit/>
          </a:bodyPr>
          <a:lstStyle/>
          <a:p>
            <a:pPr lvl="0" algn="ctr">
              <a:spcBef>
                <a:spcPct val="0"/>
              </a:spcBef>
            </a:pPr>
            <a:r>
              <a:rPr lang="fr-FR" sz="4000" b="1" dirty="0" smtClean="0"/>
              <a:t>Content Mangement Système</a:t>
            </a:r>
          </a:p>
          <a:p>
            <a:pPr lvl="0" algn="ctr">
              <a:spcBef>
                <a:spcPct val="0"/>
              </a:spcBef>
            </a:pPr>
            <a:r>
              <a:rPr lang="fr-FR" sz="4000" b="1" dirty="0" smtClean="0">
                <a:solidFill>
                  <a:srgbClr val="C00000"/>
                </a:solidFill>
              </a:rPr>
              <a:t>CMS</a:t>
            </a:r>
            <a:endParaRPr kumimoji="0" lang="fr-FR" sz="4000" b="1" i="0" u="none" strike="noStrike" kern="1200" cap="none" spc="0" normalizeH="0" baseline="0" noProof="0" dirty="0">
              <a:ln>
                <a:noFill/>
              </a:ln>
              <a:solidFill>
                <a:srgbClr val="C00000"/>
              </a:solidFill>
              <a:effectLst/>
              <a:uLnTx/>
              <a:uFillTx/>
              <a:latin typeface="+mn-lt"/>
              <a:ea typeface="+mn-ea"/>
              <a:cs typeface="+mn-c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b="1" dirty="0" smtClean="0"/>
              <a:t>Un CMS, c’est quoi   </a:t>
            </a:r>
            <a:br>
              <a:rPr lang="fr-FR" b="1" dirty="0" smtClean="0"/>
            </a:br>
            <a:endParaRPr lang="fr-FR" dirty="0"/>
          </a:p>
        </p:txBody>
      </p:sp>
      <p:sp>
        <p:nvSpPr>
          <p:cNvPr id="3" name="Espace réservé du numéro de diapositive 2"/>
          <p:cNvSpPr>
            <a:spLocks noGrp="1"/>
          </p:cNvSpPr>
          <p:nvPr>
            <p:ph type="sldNum" sz="quarter" idx="12"/>
          </p:nvPr>
        </p:nvSpPr>
        <p:spPr/>
        <p:txBody>
          <a:bodyPr/>
          <a:lstStyle/>
          <a:p>
            <a:fld id="{C4948B90-C1E0-4C55-9C3F-5B87F560A34D}" type="slidenum">
              <a:rPr lang="fr-FR" smtClean="0"/>
              <a:pPr/>
              <a:t>71</a:t>
            </a:fld>
            <a:endParaRPr lang="fr-FR"/>
          </a:p>
        </p:txBody>
      </p:sp>
      <p:sp>
        <p:nvSpPr>
          <p:cNvPr id="4" name="Titre 1"/>
          <p:cNvSpPr txBox="1">
            <a:spLocks/>
          </p:cNvSpPr>
          <p:nvPr/>
        </p:nvSpPr>
        <p:spPr>
          <a:xfrm>
            <a:off x="301752" y="1142984"/>
            <a:ext cx="8686800" cy="5143536"/>
          </a:xfrm>
          <a:prstGeom prst="rect">
            <a:avLst/>
          </a:prstGeom>
        </p:spPr>
        <p:txBody>
          <a:bodyPr bIns="91440" anchor="b" anchorCtr="0">
            <a:normAutofit fontScale="975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1600" b="0" i="0" u="none" strike="noStrike" kern="1200" cap="none" spc="0" normalizeH="0" baseline="0" noProof="0" dirty="0" smtClean="0">
                <a:ln>
                  <a:noFill/>
                </a:ln>
                <a:solidFill>
                  <a:schemeClr val="tx2"/>
                </a:solidFill>
                <a:effectLst/>
                <a:uLnTx/>
                <a:uFillTx/>
                <a:latin typeface="Arial" pitchFamily="34" charset="0"/>
                <a:ea typeface="+mj-ea"/>
                <a:cs typeface="Arial" pitchFamily="34" charset="0"/>
              </a:rPr>
              <a:t/>
            </a:r>
            <a:br>
              <a:rPr kumimoji="0" lang="fr-FR" sz="1600" b="0" i="0" u="none" strike="noStrike" kern="1200" cap="none" spc="0" normalizeH="0" baseline="0" noProof="0" dirty="0" smtClean="0">
                <a:ln>
                  <a:noFill/>
                </a:ln>
                <a:solidFill>
                  <a:schemeClr val="tx2"/>
                </a:solidFill>
                <a:effectLst/>
                <a:uLnTx/>
                <a:uFillTx/>
                <a:latin typeface="Arial" pitchFamily="34" charset="0"/>
                <a:ea typeface="+mj-ea"/>
                <a:cs typeface="Arial" pitchFamily="34" charset="0"/>
              </a:rPr>
            </a:br>
            <a:r>
              <a:rPr kumimoji="0" lang="fr-FR" sz="1600" b="0" i="0" u="none" strike="noStrike" kern="1200" cap="none" spc="0" normalizeH="0" baseline="0" noProof="0" dirty="0" smtClean="0">
                <a:ln>
                  <a:noFill/>
                </a:ln>
                <a:solidFill>
                  <a:schemeClr val="tx2"/>
                </a:solidFill>
                <a:effectLst/>
                <a:uLnTx/>
                <a:uFillTx/>
                <a:latin typeface="Arial" pitchFamily="34" charset="0"/>
                <a:ea typeface="+mj-ea"/>
                <a:cs typeface="Arial" pitchFamily="34" charset="0"/>
              </a:rPr>
              <a:t/>
            </a:r>
            <a:br>
              <a:rPr kumimoji="0" lang="fr-FR" sz="1600" b="0" i="0" u="none" strike="noStrike" kern="1200" cap="none" spc="0" normalizeH="0" baseline="0" noProof="0" dirty="0" smtClean="0">
                <a:ln>
                  <a:noFill/>
                </a:ln>
                <a:solidFill>
                  <a:schemeClr val="tx2"/>
                </a:solidFill>
                <a:effectLst/>
                <a:uLnTx/>
                <a:uFillTx/>
                <a:latin typeface="Arial" pitchFamily="34" charset="0"/>
                <a:ea typeface="+mj-ea"/>
                <a:cs typeface="Arial" pitchFamily="34" charset="0"/>
              </a:rPr>
            </a:br>
            <a:r>
              <a:rPr kumimoji="0" lang="fr-FR" sz="1600" b="0" i="0" u="none" strike="noStrike" kern="1200" cap="none" spc="0" normalizeH="0" baseline="0" noProof="0" dirty="0" smtClean="0">
                <a:ln>
                  <a:noFill/>
                </a:ln>
                <a:solidFill>
                  <a:schemeClr val="tx2"/>
                </a:solidFill>
                <a:effectLst/>
                <a:uLnTx/>
                <a:uFillTx/>
                <a:latin typeface="Arial" pitchFamily="34" charset="0"/>
                <a:ea typeface="+mj-ea"/>
                <a:cs typeface="Arial" pitchFamily="34" charset="0"/>
              </a:rPr>
              <a:t/>
            </a:r>
            <a:br>
              <a:rPr kumimoji="0" lang="fr-FR" sz="1600" b="0" i="0" u="none" strike="noStrike" kern="1200" cap="none" spc="0" normalizeH="0" baseline="0" noProof="0" dirty="0" smtClean="0">
                <a:ln>
                  <a:noFill/>
                </a:ln>
                <a:solidFill>
                  <a:schemeClr val="tx2"/>
                </a:solidFill>
                <a:effectLst/>
                <a:uLnTx/>
                <a:uFillTx/>
                <a:latin typeface="Arial" pitchFamily="34" charset="0"/>
                <a:ea typeface="+mj-ea"/>
                <a:cs typeface="Arial" pitchFamily="34" charset="0"/>
              </a:rPr>
            </a:br>
            <a:r>
              <a:rPr kumimoji="0" lang="fr-FR" sz="4000" b="0" i="0" u="none" strike="noStrike" kern="1200" cap="none" spc="0" normalizeH="0" baseline="0" noProof="0" dirty="0" smtClean="0">
                <a:ln>
                  <a:noFill/>
                </a:ln>
                <a:solidFill>
                  <a:schemeClr val="tx2"/>
                </a:solidFill>
                <a:effectLst/>
                <a:uLnTx/>
                <a:uFillTx/>
                <a:latin typeface="Arial" pitchFamily="34" charset="0"/>
                <a:ea typeface="+mj-ea"/>
                <a:cs typeface="Arial" pitchFamily="34" charset="0"/>
              </a:rPr>
              <a:t/>
            </a:r>
            <a:br>
              <a:rPr kumimoji="0" lang="fr-FR" sz="4000" b="0" i="0" u="none" strike="noStrike" kern="1200" cap="none" spc="0" normalizeH="0" baseline="0" noProof="0" dirty="0" smtClean="0">
                <a:ln>
                  <a:noFill/>
                </a:ln>
                <a:solidFill>
                  <a:schemeClr val="tx2"/>
                </a:solidFill>
                <a:effectLst/>
                <a:uLnTx/>
                <a:uFillTx/>
                <a:latin typeface="Arial" pitchFamily="34" charset="0"/>
                <a:ea typeface="+mj-ea"/>
                <a:cs typeface="Arial" pitchFamily="34" charset="0"/>
              </a:rPr>
            </a:br>
            <a:endParaRPr kumimoji="0" lang="fr-FR" sz="4000" b="0" i="0" u="none" strike="noStrike" kern="1200" cap="none" spc="0" normalizeH="0" baseline="0" noProof="0" dirty="0">
              <a:ln>
                <a:noFill/>
              </a:ln>
              <a:solidFill>
                <a:schemeClr val="tx2"/>
              </a:solidFill>
              <a:effectLst/>
              <a:uLnTx/>
              <a:uFillTx/>
              <a:latin typeface="Arial" pitchFamily="34" charset="0"/>
              <a:ea typeface="+mj-ea"/>
              <a:cs typeface="Arial" pitchFamily="34" charset="0"/>
            </a:endParaRPr>
          </a:p>
        </p:txBody>
      </p:sp>
      <p:sp>
        <p:nvSpPr>
          <p:cNvPr id="5" name="Rectangle 4"/>
          <p:cNvSpPr/>
          <p:nvPr/>
        </p:nvSpPr>
        <p:spPr>
          <a:xfrm>
            <a:off x="428596" y="1000108"/>
            <a:ext cx="7643866" cy="5909310"/>
          </a:xfrm>
          <a:prstGeom prst="rect">
            <a:avLst/>
          </a:prstGeom>
        </p:spPr>
        <p:txBody>
          <a:bodyPr wrap="square">
            <a:spAutoFit/>
          </a:bodyPr>
          <a:lstStyle/>
          <a:p>
            <a:r>
              <a:rPr lang="fr-FR" dirty="0" smtClean="0"/>
              <a:t>Un « CMS » (Content Management </a:t>
            </a:r>
            <a:r>
              <a:rPr lang="fr-FR" dirty="0" smtClean="0"/>
              <a:t>Système Ou </a:t>
            </a:r>
            <a:r>
              <a:rPr lang="fr-FR" dirty="0" err="1" smtClean="0"/>
              <a:t>Systeme</a:t>
            </a:r>
            <a:r>
              <a:rPr lang="fr-FR" dirty="0" smtClean="0"/>
              <a:t> de Gestion </a:t>
            </a:r>
            <a:r>
              <a:rPr lang="fr-FR" dirty="0" smtClean="0"/>
              <a:t>de contenu) est ce qu’on appelle aujourd’hui un </a:t>
            </a:r>
            <a:r>
              <a:rPr lang="fr-FR" b="1" dirty="0" smtClean="0"/>
              <a:t>progiciel</a:t>
            </a:r>
            <a:r>
              <a:rPr lang="fr-FR" dirty="0" smtClean="0"/>
              <a:t> </a:t>
            </a:r>
            <a:endParaRPr lang="fr-FR" dirty="0" smtClean="0"/>
          </a:p>
          <a:p>
            <a:endParaRPr lang="fr-FR" dirty="0" smtClean="0"/>
          </a:p>
          <a:p>
            <a:r>
              <a:rPr lang="fr-FR" dirty="0" smtClean="0"/>
              <a:t>Ce </a:t>
            </a:r>
            <a:r>
              <a:rPr lang="fr-FR" b="1" dirty="0" smtClean="0"/>
              <a:t>progiciel</a:t>
            </a:r>
            <a:r>
              <a:rPr lang="fr-FR" dirty="0" smtClean="0"/>
              <a:t> dispose </a:t>
            </a:r>
            <a:r>
              <a:rPr lang="fr-FR" dirty="0" smtClean="0"/>
              <a:t>des fonctionnalités de publication et qui offre une interface d'administration permettant à l’administrateur d’un site de créer et organiser les différentes parties de son site dynamiquement depuis n’importe quel ordinateur connectés à l’Internet. </a:t>
            </a:r>
            <a:endParaRPr lang="fr-FR" dirty="0" smtClean="0"/>
          </a:p>
          <a:p>
            <a:endParaRPr lang="fr-FR" dirty="0" smtClean="0"/>
          </a:p>
          <a:p>
            <a:r>
              <a:rPr lang="fr-FR" dirty="0" smtClean="0"/>
              <a:t>L’utilisation d’un tel logiciel ne requiert aucune connaissance en langage informatique comme le HTML par </a:t>
            </a:r>
            <a:r>
              <a:rPr lang="fr-FR" dirty="0" smtClean="0"/>
              <a:t>exemple.</a:t>
            </a:r>
          </a:p>
          <a:p>
            <a:endParaRPr lang="fr-FR" dirty="0" smtClean="0"/>
          </a:p>
          <a:p>
            <a:r>
              <a:rPr lang="fr-FR" dirty="0" smtClean="0"/>
              <a:t>Un CMS possède un système de </a:t>
            </a:r>
            <a:r>
              <a:rPr lang="fr-FR" dirty="0" err="1" smtClean="0"/>
              <a:t>workflow</a:t>
            </a:r>
            <a:r>
              <a:rPr lang="fr-FR" dirty="0" smtClean="0"/>
              <a:t> qui permet à une équipe de travailler sur le contenu du site et simultanément à un administrateur de valider le changement avant leur mise en page en ligne</a:t>
            </a:r>
            <a:r>
              <a:rPr lang="fr-FR" dirty="0" smtClean="0"/>
              <a:t>.</a:t>
            </a:r>
          </a:p>
          <a:p>
            <a:endParaRPr lang="fr-FR" dirty="0" smtClean="0"/>
          </a:p>
          <a:p>
            <a:r>
              <a:rPr lang="fr-FR" dirty="0" smtClean="0"/>
              <a:t>Les CMS utilisent des bases de données pour le stockage des différents informations sur un site</a:t>
            </a:r>
          </a:p>
          <a:p>
            <a:endParaRPr lang="fr-FR" dirty="0" smtClean="0"/>
          </a:p>
          <a:p>
            <a:endParaRPr lang="fr-FR" dirty="0" smtClean="0"/>
          </a:p>
          <a:p>
            <a:endParaRPr lang="fr-FR" dirty="0" smtClean="0"/>
          </a:p>
          <a:p>
            <a:endParaRPr lang="fr-FR"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smtClean="0"/>
              <a:t>Fonctionnement d’un CMS</a:t>
            </a:r>
            <a:endParaRPr lang="fr-FR" b="1" dirty="0"/>
          </a:p>
        </p:txBody>
      </p:sp>
      <p:sp>
        <p:nvSpPr>
          <p:cNvPr id="3" name="Espace réservé du numéro de diapositive 2"/>
          <p:cNvSpPr>
            <a:spLocks noGrp="1"/>
          </p:cNvSpPr>
          <p:nvPr>
            <p:ph type="sldNum" sz="quarter" idx="12"/>
          </p:nvPr>
        </p:nvSpPr>
        <p:spPr/>
        <p:txBody>
          <a:bodyPr/>
          <a:lstStyle/>
          <a:p>
            <a:fld id="{C4948B90-C1E0-4C55-9C3F-5B87F560A34D}" type="slidenum">
              <a:rPr lang="fr-FR" smtClean="0"/>
              <a:pPr/>
              <a:t>72</a:t>
            </a:fld>
            <a:endParaRPr lang="fr-FR"/>
          </a:p>
        </p:txBody>
      </p:sp>
      <p:pic>
        <p:nvPicPr>
          <p:cNvPr id="1026" name="Picture 2"/>
          <p:cNvPicPr>
            <a:picLocks noChangeAspect="1" noChangeArrowheads="1"/>
          </p:cNvPicPr>
          <p:nvPr/>
        </p:nvPicPr>
        <p:blipFill>
          <a:blip r:embed="rId2"/>
          <a:srcRect l="43360" t="26389" r="28515" b="15277"/>
          <a:stretch>
            <a:fillRect/>
          </a:stretch>
        </p:blipFill>
        <p:spPr bwMode="auto">
          <a:xfrm>
            <a:off x="214282" y="1428736"/>
            <a:ext cx="8501122" cy="5000660"/>
          </a:xfrm>
          <a:prstGeom prst="rect">
            <a:avLst/>
          </a:prstGeom>
          <a:noFill/>
          <a:ln w="9525">
            <a:noFill/>
            <a:miter lim="800000"/>
            <a:headEnd/>
            <a:tailEnd/>
          </a:ln>
          <a:effectLst/>
        </p:spPr>
      </p:pic>
      <p:sp>
        <p:nvSpPr>
          <p:cNvPr id="5" name="Rectangle 4"/>
          <p:cNvSpPr/>
          <p:nvPr/>
        </p:nvSpPr>
        <p:spPr>
          <a:xfrm>
            <a:off x="6286512" y="4357694"/>
            <a:ext cx="2857488" cy="20002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u="sng" dirty="0" smtClean="0"/>
              <a:t>Les CMS fonctionnent avec deux parties </a:t>
            </a:r>
            <a:r>
              <a:rPr lang="fr-FR" u="sng" dirty="0" smtClean="0"/>
              <a:t>:</a:t>
            </a:r>
          </a:p>
          <a:p>
            <a:pPr algn="ctr"/>
            <a:r>
              <a:rPr lang="fr-FR" dirty="0" smtClean="0"/>
              <a:t> </a:t>
            </a:r>
            <a:r>
              <a:rPr lang="fr-FR" b="1" dirty="0" smtClean="0"/>
              <a:t>• une partie publique </a:t>
            </a:r>
            <a:endParaRPr lang="fr-FR" b="1" dirty="0" smtClean="0"/>
          </a:p>
          <a:p>
            <a:pPr algn="ctr"/>
            <a:r>
              <a:rPr lang="fr-FR" b="1" dirty="0" smtClean="0"/>
              <a:t>• </a:t>
            </a:r>
            <a:r>
              <a:rPr lang="fr-FR" b="1" dirty="0" smtClean="0"/>
              <a:t>une partie administration </a:t>
            </a:r>
            <a:endParaRPr lang="fr-FR" b="1"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smtClean="0"/>
              <a:t>Principales caractéristiques</a:t>
            </a:r>
            <a:endParaRPr lang="fr-FR" b="1" dirty="0"/>
          </a:p>
        </p:txBody>
      </p:sp>
      <p:sp>
        <p:nvSpPr>
          <p:cNvPr id="3" name="Espace réservé du numéro de diapositive 2"/>
          <p:cNvSpPr>
            <a:spLocks noGrp="1"/>
          </p:cNvSpPr>
          <p:nvPr>
            <p:ph type="sldNum" sz="quarter" idx="12"/>
          </p:nvPr>
        </p:nvSpPr>
        <p:spPr/>
        <p:txBody>
          <a:bodyPr/>
          <a:lstStyle/>
          <a:p>
            <a:fld id="{C4948B90-C1E0-4C55-9C3F-5B87F560A34D}" type="slidenum">
              <a:rPr lang="fr-FR" smtClean="0"/>
              <a:pPr/>
              <a:t>73</a:t>
            </a:fld>
            <a:endParaRPr lang="fr-FR"/>
          </a:p>
        </p:txBody>
      </p:sp>
      <p:sp>
        <p:nvSpPr>
          <p:cNvPr id="4" name="Rectangle 3"/>
          <p:cNvSpPr/>
          <p:nvPr/>
        </p:nvSpPr>
        <p:spPr>
          <a:xfrm>
            <a:off x="428596" y="1428736"/>
            <a:ext cx="7643866" cy="4801314"/>
          </a:xfrm>
          <a:prstGeom prst="rect">
            <a:avLst/>
          </a:prstGeom>
        </p:spPr>
        <p:txBody>
          <a:bodyPr wrap="square">
            <a:spAutoFit/>
          </a:bodyPr>
          <a:lstStyle/>
          <a:p>
            <a:pPr>
              <a:buFont typeface="Wingdings" pitchFamily="2" charset="2"/>
              <a:buChar char="ü"/>
            </a:pPr>
            <a:r>
              <a:rPr lang="fr-FR" dirty="0" smtClean="0"/>
              <a:t>Un CMS permet la différentiation entre le design du site et son </a:t>
            </a:r>
            <a:r>
              <a:rPr lang="fr-FR" dirty="0" smtClean="0"/>
              <a:t>contenu</a:t>
            </a:r>
          </a:p>
          <a:p>
            <a:pPr>
              <a:buFont typeface="Wingdings" pitchFamily="2" charset="2"/>
              <a:buChar char="ü"/>
            </a:pPr>
            <a:endParaRPr lang="fr-FR" dirty="0" smtClean="0"/>
          </a:p>
          <a:p>
            <a:pPr>
              <a:buFont typeface="Wingdings" pitchFamily="2" charset="2"/>
              <a:buChar char="ü"/>
            </a:pPr>
            <a:r>
              <a:rPr lang="fr-FR" dirty="0" smtClean="0"/>
              <a:t>Le fait que son contenu soit stocke dans une base de donnée à part de façon centrale permet le réutilisation de ces informations dans différents endroits du </a:t>
            </a:r>
            <a:r>
              <a:rPr lang="fr-FR" dirty="0" smtClean="0"/>
              <a:t>site</a:t>
            </a:r>
          </a:p>
          <a:p>
            <a:endParaRPr lang="fr-FR" dirty="0" smtClean="0"/>
          </a:p>
          <a:p>
            <a:pPr>
              <a:buFont typeface="Wingdings" pitchFamily="2" charset="2"/>
              <a:buChar char="ü"/>
            </a:pPr>
            <a:r>
              <a:rPr lang="fr-FR" dirty="0" smtClean="0"/>
              <a:t>La production de contenu a partir des CMS est simple pour les utilisateurs n’ayant pas de grande connaissance en langage du Web, ceci grâce a son interface graphique permettant une gestion simplifiée du </a:t>
            </a:r>
            <a:r>
              <a:rPr lang="fr-FR" dirty="0" smtClean="0"/>
              <a:t>contenu</a:t>
            </a:r>
          </a:p>
          <a:p>
            <a:pPr>
              <a:buFont typeface="Wingdings" pitchFamily="2" charset="2"/>
              <a:buChar char="ü"/>
            </a:pPr>
            <a:endParaRPr lang="fr-FR" dirty="0" smtClean="0"/>
          </a:p>
          <a:p>
            <a:pPr>
              <a:buFont typeface="Wingdings" pitchFamily="2" charset="2"/>
              <a:buChar char="ü"/>
            </a:pPr>
            <a:r>
              <a:rPr lang="fr-FR" dirty="0" smtClean="0"/>
              <a:t>La maintenance du site est décentralisée ce qui veut dire que la zone d’administration du site est accessible depuis n’importe quel endroit connecte a </a:t>
            </a:r>
            <a:r>
              <a:rPr lang="fr-FR" dirty="0" smtClean="0"/>
              <a:t>internet</a:t>
            </a:r>
          </a:p>
          <a:p>
            <a:pPr>
              <a:buFont typeface="Wingdings" pitchFamily="2" charset="2"/>
              <a:buChar char="ü"/>
            </a:pPr>
            <a:endParaRPr lang="fr-FR" dirty="0" smtClean="0"/>
          </a:p>
          <a:p>
            <a:pPr>
              <a:buFont typeface="Wingdings" pitchFamily="2" charset="2"/>
              <a:buChar char="ü"/>
            </a:pPr>
            <a:r>
              <a:rPr lang="fr-FR" dirty="0" smtClean="0"/>
              <a:t>Les CMS présentent la possibilité de définition des droits d’accès aux </a:t>
            </a:r>
            <a:r>
              <a:rPr lang="fr-FR" dirty="0" smtClean="0"/>
              <a:t>utilisateurs</a:t>
            </a:r>
          </a:p>
          <a:p>
            <a:pPr>
              <a:buFont typeface="Wingdings" pitchFamily="2" charset="2"/>
              <a:buChar char="ü"/>
            </a:pPr>
            <a:endParaRPr lang="fr-FR" dirty="0" smtClean="0"/>
          </a:p>
          <a:p>
            <a:pPr>
              <a:buFont typeface="Wingdings" pitchFamily="2" charset="2"/>
              <a:buChar char="ü"/>
            </a:pPr>
            <a:r>
              <a:rPr lang="fr-FR" dirty="0" smtClean="0"/>
              <a:t>En plus de ces caractéristiques le CMS offrent des sites qu’il suffit de paramétrer pour utiliser (=&gt;prêt a emploi)</a:t>
            </a:r>
            <a:endParaRPr lang="fr-FR" dirty="0" smtClean="0"/>
          </a:p>
          <a:p>
            <a:pPr>
              <a:buFont typeface="Wingdings" pitchFamily="2" charset="2"/>
              <a:buChar char="ü"/>
            </a:pPr>
            <a:endParaRPr lang="fr-FR" dirty="0" smtClean="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Principaux CMS</a:t>
            </a:r>
            <a:endParaRPr lang="fr-FR" dirty="0"/>
          </a:p>
        </p:txBody>
      </p:sp>
      <p:sp>
        <p:nvSpPr>
          <p:cNvPr id="3" name="Espace réservé du numéro de diapositive 2"/>
          <p:cNvSpPr>
            <a:spLocks noGrp="1"/>
          </p:cNvSpPr>
          <p:nvPr>
            <p:ph type="sldNum" sz="quarter" idx="12"/>
          </p:nvPr>
        </p:nvSpPr>
        <p:spPr/>
        <p:txBody>
          <a:bodyPr/>
          <a:lstStyle/>
          <a:p>
            <a:fld id="{C4948B90-C1E0-4C55-9C3F-5B87F560A34D}" type="slidenum">
              <a:rPr lang="fr-FR" smtClean="0"/>
              <a:pPr/>
              <a:t>74</a:t>
            </a:fld>
            <a:endParaRPr lang="fr-FR"/>
          </a:p>
        </p:txBody>
      </p:sp>
      <p:sp>
        <p:nvSpPr>
          <p:cNvPr id="4" name="Rectangle 3"/>
          <p:cNvSpPr/>
          <p:nvPr/>
        </p:nvSpPr>
        <p:spPr>
          <a:xfrm>
            <a:off x="428596" y="1428736"/>
            <a:ext cx="7643866" cy="5078313"/>
          </a:xfrm>
          <a:prstGeom prst="rect">
            <a:avLst/>
          </a:prstGeom>
        </p:spPr>
        <p:txBody>
          <a:bodyPr wrap="square">
            <a:spAutoFit/>
          </a:bodyPr>
          <a:lstStyle/>
          <a:p>
            <a:pPr>
              <a:buFont typeface="Wingdings" pitchFamily="2" charset="2"/>
              <a:buChar char="ü"/>
            </a:pPr>
            <a:r>
              <a:rPr lang="fr-FR" dirty="0" smtClean="0"/>
              <a:t>SPIP </a:t>
            </a:r>
            <a:endParaRPr lang="fr-FR" dirty="0" smtClean="0"/>
          </a:p>
          <a:p>
            <a:pPr>
              <a:buFont typeface="Wingdings" pitchFamily="2" charset="2"/>
              <a:buChar char="ü"/>
            </a:pPr>
            <a:r>
              <a:rPr lang="fr-FR" dirty="0" err="1" smtClean="0"/>
              <a:t>W</a:t>
            </a:r>
            <a:r>
              <a:rPr lang="fr-FR" dirty="0" err="1" smtClean="0"/>
              <a:t>ordpress</a:t>
            </a:r>
            <a:endParaRPr lang="fr-FR" dirty="0" smtClean="0"/>
          </a:p>
          <a:p>
            <a:pPr>
              <a:buFont typeface="Wingdings" pitchFamily="2" charset="2"/>
              <a:buChar char="ü"/>
            </a:pPr>
            <a:r>
              <a:rPr lang="fr-FR" dirty="0" smtClean="0"/>
              <a:t> </a:t>
            </a:r>
            <a:r>
              <a:rPr lang="fr-FR" dirty="0" smtClean="0"/>
              <a:t>Mambo </a:t>
            </a:r>
          </a:p>
          <a:p>
            <a:pPr>
              <a:buFont typeface="Wingdings" pitchFamily="2" charset="2"/>
              <a:buChar char="ü"/>
            </a:pPr>
            <a:r>
              <a:rPr lang="fr-FR" dirty="0" smtClean="0"/>
              <a:t>Typo3 </a:t>
            </a:r>
          </a:p>
          <a:p>
            <a:pPr>
              <a:buFont typeface="Wingdings" pitchFamily="2" charset="2"/>
              <a:buChar char="ü"/>
            </a:pPr>
            <a:r>
              <a:rPr lang="fr-FR" dirty="0" smtClean="0"/>
              <a:t> </a:t>
            </a:r>
            <a:r>
              <a:rPr lang="fr-FR" dirty="0" err="1" smtClean="0"/>
              <a:t>Joomla</a:t>
            </a:r>
            <a:r>
              <a:rPr lang="fr-FR" dirty="0" smtClean="0"/>
              <a:t> </a:t>
            </a:r>
            <a:endParaRPr lang="fr-FR" dirty="0" smtClean="0"/>
          </a:p>
          <a:p>
            <a:pPr>
              <a:buFont typeface="Wingdings" pitchFamily="2" charset="2"/>
              <a:buChar char="ü"/>
            </a:pPr>
            <a:r>
              <a:rPr lang="fr-FR" dirty="0" smtClean="0"/>
              <a:t> </a:t>
            </a:r>
            <a:r>
              <a:rPr lang="fr-FR" dirty="0" smtClean="0"/>
              <a:t>PHP-</a:t>
            </a:r>
            <a:r>
              <a:rPr lang="fr-FR" dirty="0" err="1" smtClean="0"/>
              <a:t>Nuke</a:t>
            </a:r>
            <a:r>
              <a:rPr lang="fr-FR" dirty="0" smtClean="0"/>
              <a:t> </a:t>
            </a:r>
            <a:endParaRPr lang="fr-FR" dirty="0" smtClean="0"/>
          </a:p>
          <a:p>
            <a:pPr>
              <a:buFont typeface="Wingdings" pitchFamily="2" charset="2"/>
              <a:buChar char="ü"/>
            </a:pPr>
            <a:r>
              <a:rPr lang="fr-FR" dirty="0" smtClean="0"/>
              <a:t> </a:t>
            </a:r>
            <a:r>
              <a:rPr lang="fr-FR" dirty="0" smtClean="0"/>
              <a:t>NPDS </a:t>
            </a:r>
            <a:endParaRPr lang="fr-FR" dirty="0" smtClean="0"/>
          </a:p>
          <a:p>
            <a:pPr>
              <a:buFont typeface="Wingdings" pitchFamily="2" charset="2"/>
              <a:buChar char="ü"/>
            </a:pPr>
            <a:r>
              <a:rPr lang="fr-FR" dirty="0" smtClean="0"/>
              <a:t> </a:t>
            </a:r>
            <a:r>
              <a:rPr lang="fr-FR" dirty="0" err="1" smtClean="0"/>
              <a:t>daCode</a:t>
            </a:r>
            <a:r>
              <a:rPr lang="fr-FR" dirty="0" smtClean="0"/>
              <a:t> </a:t>
            </a:r>
            <a:endParaRPr lang="fr-FR" dirty="0" smtClean="0"/>
          </a:p>
          <a:p>
            <a:pPr>
              <a:buFont typeface="Wingdings" pitchFamily="2" charset="2"/>
              <a:buChar char="ü"/>
            </a:pPr>
            <a:r>
              <a:rPr lang="fr-FR" dirty="0" smtClean="0"/>
              <a:t> </a:t>
            </a:r>
            <a:r>
              <a:rPr lang="fr-FR" dirty="0" err="1" smtClean="0"/>
              <a:t>Xoops</a:t>
            </a:r>
            <a:r>
              <a:rPr lang="fr-FR" dirty="0" smtClean="0"/>
              <a:t> </a:t>
            </a:r>
            <a:endParaRPr lang="fr-FR" dirty="0" smtClean="0"/>
          </a:p>
          <a:p>
            <a:pPr>
              <a:buFont typeface="Wingdings" pitchFamily="2" charset="2"/>
              <a:buChar char="ü"/>
            </a:pPr>
            <a:r>
              <a:rPr lang="fr-FR" dirty="0" smtClean="0"/>
              <a:t> </a:t>
            </a:r>
            <a:r>
              <a:rPr lang="fr-FR" dirty="0" smtClean="0"/>
              <a:t>Evolution </a:t>
            </a:r>
          </a:p>
          <a:p>
            <a:pPr>
              <a:buFont typeface="Wingdings" pitchFamily="2" charset="2"/>
              <a:buChar char="ü"/>
            </a:pPr>
            <a:r>
              <a:rPr lang="fr-FR" dirty="0" err="1" smtClean="0"/>
              <a:t>eZ</a:t>
            </a:r>
            <a:r>
              <a:rPr lang="fr-FR" dirty="0" smtClean="0"/>
              <a:t> </a:t>
            </a:r>
            <a:r>
              <a:rPr lang="fr-FR" dirty="0" err="1" smtClean="0"/>
              <a:t>publish</a:t>
            </a:r>
            <a:r>
              <a:rPr lang="fr-FR" dirty="0" smtClean="0"/>
              <a:t> </a:t>
            </a:r>
            <a:endParaRPr lang="fr-FR" dirty="0" smtClean="0"/>
          </a:p>
          <a:p>
            <a:pPr>
              <a:buFont typeface="Wingdings" pitchFamily="2" charset="2"/>
              <a:buChar char="ü"/>
            </a:pPr>
            <a:r>
              <a:rPr lang="fr-FR" dirty="0" smtClean="0"/>
              <a:t> </a:t>
            </a:r>
            <a:r>
              <a:rPr lang="fr-FR" dirty="0" smtClean="0"/>
              <a:t>Lou Portail </a:t>
            </a:r>
            <a:endParaRPr lang="fr-FR" dirty="0" smtClean="0"/>
          </a:p>
          <a:p>
            <a:pPr>
              <a:buFont typeface="Wingdings" pitchFamily="2" charset="2"/>
              <a:buChar char="ü"/>
            </a:pPr>
            <a:r>
              <a:rPr lang="fr-FR" dirty="0" smtClean="0"/>
              <a:t> </a:t>
            </a:r>
            <a:r>
              <a:rPr lang="fr-FR" dirty="0" err="1" smtClean="0"/>
              <a:t>MyPHP</a:t>
            </a:r>
            <a:r>
              <a:rPr lang="fr-FR" dirty="0" smtClean="0"/>
              <a:t> </a:t>
            </a:r>
            <a:r>
              <a:rPr lang="fr-FR" dirty="0" err="1" smtClean="0"/>
              <a:t>Nuke</a:t>
            </a:r>
            <a:r>
              <a:rPr lang="fr-FR" dirty="0" smtClean="0"/>
              <a:t> </a:t>
            </a:r>
            <a:endParaRPr lang="fr-FR" dirty="0" smtClean="0"/>
          </a:p>
          <a:p>
            <a:pPr>
              <a:buFont typeface="Wingdings" pitchFamily="2" charset="2"/>
              <a:buChar char="ü"/>
            </a:pPr>
            <a:r>
              <a:rPr lang="fr-FR" dirty="0" smtClean="0"/>
              <a:t> </a:t>
            </a:r>
            <a:r>
              <a:rPr lang="fr-FR" dirty="0" err="1" smtClean="0"/>
              <a:t>Cvidentia</a:t>
            </a:r>
            <a:r>
              <a:rPr lang="fr-FR" dirty="0" smtClean="0"/>
              <a:t> </a:t>
            </a:r>
            <a:endParaRPr lang="fr-FR" dirty="0" smtClean="0"/>
          </a:p>
          <a:p>
            <a:pPr>
              <a:buFont typeface="Wingdings" pitchFamily="2" charset="2"/>
              <a:buChar char="ü"/>
            </a:pPr>
            <a:r>
              <a:rPr lang="fr-FR" dirty="0" smtClean="0"/>
              <a:t> </a:t>
            </a:r>
            <a:r>
              <a:rPr lang="fr-FR" dirty="0" err="1" smtClean="0"/>
              <a:t>Portix</a:t>
            </a:r>
            <a:r>
              <a:rPr lang="fr-FR" dirty="0" smtClean="0"/>
              <a:t>-PHP </a:t>
            </a:r>
            <a:endParaRPr lang="fr-FR" dirty="0" smtClean="0"/>
          </a:p>
          <a:p>
            <a:pPr>
              <a:buFont typeface="Wingdings" pitchFamily="2" charset="2"/>
              <a:buChar char="ü"/>
            </a:pPr>
            <a:r>
              <a:rPr lang="fr-FR" dirty="0" smtClean="0"/>
              <a:t> </a:t>
            </a:r>
            <a:r>
              <a:rPr lang="fr-FR" dirty="0" err="1" smtClean="0"/>
              <a:t>PHPortal</a:t>
            </a:r>
            <a:r>
              <a:rPr lang="fr-FR" dirty="0" smtClean="0"/>
              <a:t> </a:t>
            </a:r>
            <a:endParaRPr lang="fr-FR" dirty="0" smtClean="0"/>
          </a:p>
          <a:p>
            <a:pPr>
              <a:buFont typeface="Wingdings" pitchFamily="2" charset="2"/>
              <a:buChar char="ü"/>
            </a:pPr>
            <a:r>
              <a:rPr lang="fr-FR" dirty="0" smtClean="0"/>
              <a:t> </a:t>
            </a:r>
            <a:r>
              <a:rPr lang="fr-FR" dirty="0" err="1" smtClean="0"/>
              <a:t>Zope</a:t>
            </a:r>
            <a:r>
              <a:rPr lang="fr-FR" dirty="0" smtClean="0"/>
              <a:t> </a:t>
            </a:r>
            <a:endParaRPr lang="fr-FR" dirty="0" smtClean="0"/>
          </a:p>
          <a:p>
            <a:pPr>
              <a:buFont typeface="Wingdings" pitchFamily="2" charset="2"/>
              <a:buChar char="ü"/>
            </a:pPr>
            <a:r>
              <a:rPr lang="fr-FR" dirty="0" smtClean="0"/>
              <a:t> </a:t>
            </a:r>
            <a:r>
              <a:rPr lang="fr-FR" dirty="0" err="1" smtClean="0"/>
              <a:t>XarayaDrupal</a:t>
            </a:r>
            <a:endParaRPr lang="fr-FR" dirty="0" smtClean="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smtClean="0"/>
              <a:t>Bibliographie</a:t>
            </a:r>
            <a:endParaRPr lang="fr-FR" b="1" dirty="0"/>
          </a:p>
        </p:txBody>
      </p:sp>
      <p:sp>
        <p:nvSpPr>
          <p:cNvPr id="3" name="Espace réservé du numéro de diapositive 2"/>
          <p:cNvSpPr>
            <a:spLocks noGrp="1"/>
          </p:cNvSpPr>
          <p:nvPr>
            <p:ph type="sldNum" sz="quarter" idx="12"/>
          </p:nvPr>
        </p:nvSpPr>
        <p:spPr/>
        <p:txBody>
          <a:bodyPr/>
          <a:lstStyle/>
          <a:p>
            <a:fld id="{C4948B90-C1E0-4C55-9C3F-5B87F560A34D}" type="slidenum">
              <a:rPr lang="fr-FR" smtClean="0"/>
              <a:pPr/>
              <a:t>75</a:t>
            </a:fld>
            <a:endParaRPr lang="fr-FR"/>
          </a:p>
        </p:txBody>
      </p:sp>
      <p:sp>
        <p:nvSpPr>
          <p:cNvPr id="4" name="Rectangle 3"/>
          <p:cNvSpPr/>
          <p:nvPr/>
        </p:nvSpPr>
        <p:spPr>
          <a:xfrm>
            <a:off x="2214546" y="2071678"/>
            <a:ext cx="4572000" cy="1200329"/>
          </a:xfrm>
          <a:prstGeom prst="rect">
            <a:avLst/>
          </a:prstGeom>
        </p:spPr>
        <p:txBody>
          <a:bodyPr>
            <a:spAutoFit/>
          </a:bodyPr>
          <a:lstStyle/>
          <a:p>
            <a:r>
              <a:rPr lang="fr-FR" dirty="0" smtClean="0"/>
              <a:t>• www.wikipedia.com • www.commentcamarche.net • www.opensourcecms.com • Ainsi que divers site de CMS propriétaire ou open source</a:t>
            </a:r>
            <a:endParaRPr lang="fr-FR"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00100" y="2500306"/>
            <a:ext cx="7972420" cy="841248"/>
          </a:xfrm>
        </p:spPr>
        <p:txBody>
          <a:bodyPr/>
          <a:lstStyle/>
          <a:p>
            <a:pPr algn="ctr"/>
            <a:r>
              <a:rPr lang="fr-FR" dirty="0" smtClean="0">
                <a:latin typeface="Arial Black" pitchFamily="34" charset="0"/>
              </a:rPr>
              <a:t>FIN DU CHAPITRE 4</a:t>
            </a:r>
            <a:endParaRPr lang="fr-FR" dirty="0">
              <a:latin typeface="Arial Black" pitchFamily="34" charset="0"/>
            </a:endParaRPr>
          </a:p>
        </p:txBody>
      </p:sp>
      <p:sp>
        <p:nvSpPr>
          <p:cNvPr id="3" name="Espace réservé du numéro de diapositive 2"/>
          <p:cNvSpPr>
            <a:spLocks noGrp="1"/>
          </p:cNvSpPr>
          <p:nvPr>
            <p:ph type="sldNum" sz="quarter" idx="12"/>
          </p:nvPr>
        </p:nvSpPr>
        <p:spPr/>
        <p:txBody>
          <a:bodyPr/>
          <a:lstStyle/>
          <a:p>
            <a:fld id="{C4948B90-C1E0-4C55-9C3F-5B87F560A34D}" type="slidenum">
              <a:rPr lang="fr-FR" smtClean="0"/>
              <a:pPr/>
              <a:t>76</a:t>
            </a:fld>
            <a:endParaRPr lang="fr-F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smtClean="0"/>
              <a:t>Domaines d'application des TICS</a:t>
            </a:r>
            <a:endParaRPr lang="fr-FR" b="1" dirty="0"/>
          </a:p>
        </p:txBody>
      </p:sp>
      <p:sp>
        <p:nvSpPr>
          <p:cNvPr id="3" name="Espace réservé du numéro de diapositive 2"/>
          <p:cNvSpPr>
            <a:spLocks noGrp="1"/>
          </p:cNvSpPr>
          <p:nvPr>
            <p:ph type="sldNum" sz="quarter" idx="12"/>
          </p:nvPr>
        </p:nvSpPr>
        <p:spPr/>
        <p:txBody>
          <a:bodyPr/>
          <a:lstStyle/>
          <a:p>
            <a:fld id="{C4948B90-C1E0-4C55-9C3F-5B87F560A34D}" type="slidenum">
              <a:rPr lang="fr-FR" smtClean="0"/>
              <a:pPr/>
              <a:t>8</a:t>
            </a:fld>
            <a:endParaRPr lang="fr-FR"/>
          </a:p>
        </p:txBody>
      </p:sp>
      <p:sp>
        <p:nvSpPr>
          <p:cNvPr id="4" name="Espace réservé du contenu 3"/>
          <p:cNvSpPr>
            <a:spLocks noGrp="1"/>
          </p:cNvSpPr>
          <p:nvPr>
            <p:ph sz="quarter" idx="1"/>
          </p:nvPr>
        </p:nvSpPr>
        <p:spPr/>
        <p:txBody>
          <a:bodyPr/>
          <a:lstStyle/>
          <a:p>
            <a:r>
              <a:rPr lang="fr-FR" dirty="0" smtClean="0"/>
              <a:t>Commerce </a:t>
            </a:r>
          </a:p>
          <a:p>
            <a:r>
              <a:rPr lang="fr-FR" dirty="0" smtClean="0"/>
              <a:t> Transport. </a:t>
            </a:r>
          </a:p>
          <a:p>
            <a:r>
              <a:rPr lang="fr-FR" dirty="0" smtClean="0"/>
              <a:t> Education </a:t>
            </a:r>
          </a:p>
          <a:p>
            <a:r>
              <a:rPr lang="fr-FR" dirty="0" smtClean="0"/>
              <a:t> </a:t>
            </a:r>
            <a:r>
              <a:rPr lang="fr-FR" dirty="0" err="1" smtClean="0"/>
              <a:t>Géolocalisation</a:t>
            </a:r>
            <a:r>
              <a:rPr lang="fr-FR" dirty="0" smtClean="0"/>
              <a:t> </a:t>
            </a:r>
          </a:p>
          <a:p>
            <a:r>
              <a:rPr lang="fr-FR" dirty="0" smtClean="0"/>
              <a:t> Administrations </a:t>
            </a:r>
          </a:p>
          <a:p>
            <a:r>
              <a:rPr lang="fr-FR" dirty="0" smtClean="0"/>
              <a:t> Secteur médical </a:t>
            </a:r>
          </a:p>
          <a:p>
            <a:r>
              <a:rPr lang="fr-FR" dirty="0" smtClean="0"/>
              <a:t> Loisir.</a:t>
            </a:r>
            <a:endParaRPr lang="fr-F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smtClean="0"/>
              <a:t>Communication TIC</a:t>
            </a:r>
            <a:endParaRPr lang="fr-FR" b="1" dirty="0"/>
          </a:p>
        </p:txBody>
      </p:sp>
      <p:sp>
        <p:nvSpPr>
          <p:cNvPr id="3" name="Espace réservé du numéro de diapositive 2"/>
          <p:cNvSpPr>
            <a:spLocks noGrp="1"/>
          </p:cNvSpPr>
          <p:nvPr>
            <p:ph type="sldNum" sz="quarter" idx="12"/>
          </p:nvPr>
        </p:nvSpPr>
        <p:spPr/>
        <p:txBody>
          <a:bodyPr/>
          <a:lstStyle/>
          <a:p>
            <a:fld id="{C4948B90-C1E0-4C55-9C3F-5B87F560A34D}" type="slidenum">
              <a:rPr lang="fr-FR" smtClean="0"/>
              <a:pPr/>
              <a:t>9</a:t>
            </a:fld>
            <a:endParaRPr lang="fr-FR"/>
          </a:p>
        </p:txBody>
      </p:sp>
      <p:sp>
        <p:nvSpPr>
          <p:cNvPr id="4" name="Espace réservé du contenu 3"/>
          <p:cNvSpPr>
            <a:spLocks noGrp="1"/>
          </p:cNvSpPr>
          <p:nvPr>
            <p:ph sz="quarter" idx="1"/>
          </p:nvPr>
        </p:nvSpPr>
        <p:spPr/>
        <p:txBody>
          <a:bodyPr/>
          <a:lstStyle/>
          <a:p>
            <a:r>
              <a:rPr lang="fr-FR" dirty="0" smtClean="0"/>
              <a:t>Courrier électronique classique </a:t>
            </a:r>
          </a:p>
          <a:p>
            <a:pPr lvl="1"/>
            <a:r>
              <a:rPr lang="fr-FR" dirty="0" smtClean="0"/>
              <a:t>SMS, MSS, e-mail </a:t>
            </a:r>
          </a:p>
          <a:p>
            <a:r>
              <a:rPr lang="fr-FR" dirty="0" smtClean="0"/>
              <a:t>Instantanée </a:t>
            </a:r>
          </a:p>
          <a:p>
            <a:pPr lvl="1"/>
            <a:r>
              <a:rPr lang="fr-FR" dirty="0" smtClean="0"/>
              <a:t>CHAT, </a:t>
            </a:r>
            <a:r>
              <a:rPr lang="fr-FR" dirty="0" err="1" smtClean="0"/>
              <a:t>video</a:t>
            </a:r>
            <a:r>
              <a:rPr lang="fr-FR" dirty="0" smtClean="0"/>
              <a:t> </a:t>
            </a:r>
            <a:r>
              <a:rPr lang="fr-FR" dirty="0" err="1" smtClean="0"/>
              <a:t>conference</a:t>
            </a:r>
            <a:r>
              <a:rPr lang="fr-FR" dirty="0" smtClean="0"/>
              <a:t>  </a:t>
            </a:r>
          </a:p>
          <a:p>
            <a:r>
              <a:rPr lang="fr-FR" dirty="0" smtClean="0"/>
              <a:t>Pas cher.  </a:t>
            </a:r>
          </a:p>
          <a:p>
            <a:r>
              <a:rPr lang="fr-FR" dirty="0" smtClean="0"/>
              <a:t>moyen rapide et fiable , </a:t>
            </a:r>
          </a:p>
          <a:p>
            <a:r>
              <a:rPr lang="fr-FR" dirty="0" smtClean="0"/>
              <a:t> Tout type de message: texte, photo, dessin, </a:t>
            </a:r>
            <a:r>
              <a:rPr lang="fr-FR" dirty="0" err="1" smtClean="0"/>
              <a:t>video</a:t>
            </a:r>
            <a:r>
              <a:rPr lang="fr-FR" dirty="0" smtClean="0"/>
              <a:t>. </a:t>
            </a:r>
          </a:p>
          <a:p>
            <a:r>
              <a:rPr lang="fr-FR" dirty="0" smtClean="0"/>
              <a:t> Les messages peuvent être enregistrés  Carnet d’adresses.</a:t>
            </a:r>
            <a:endParaRPr lang="fr-FR"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apitaux">
  <a:themeElements>
    <a:clrScheme name="Capitaux">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apitaux">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apitaux">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615</TotalTime>
  <Words>3332</Words>
  <Application>Microsoft Office PowerPoint</Application>
  <PresentationFormat>Affichage à l'écran (4:3)</PresentationFormat>
  <Paragraphs>662</Paragraphs>
  <Slides>76</Slides>
  <Notes>0</Notes>
  <HiddenSlides>0</HiddenSlides>
  <MMClips>0</MMClips>
  <ScaleCrop>false</ScaleCrop>
  <HeadingPairs>
    <vt:vector size="4" baseType="variant">
      <vt:variant>
        <vt:lpstr>Thème</vt:lpstr>
      </vt:variant>
      <vt:variant>
        <vt:i4>1</vt:i4>
      </vt:variant>
      <vt:variant>
        <vt:lpstr>Titres des diapositives</vt:lpstr>
      </vt:variant>
      <vt:variant>
        <vt:i4>76</vt:i4>
      </vt:variant>
    </vt:vector>
  </HeadingPairs>
  <TitlesOfParts>
    <vt:vector size="77" baseType="lpstr">
      <vt:lpstr>Capitaux</vt:lpstr>
      <vt:lpstr>TIC</vt:lpstr>
      <vt:lpstr>. De quoi parle-t-on ?</vt:lpstr>
      <vt:lpstr>     Chapitre 1:   Introduction générale au TIC</vt:lpstr>
      <vt:lpstr>Un peu d’histoire</vt:lpstr>
      <vt:lpstr>Terme TIC</vt:lpstr>
      <vt:lpstr>Moyens utilisés pour les TIC(1/2)</vt:lpstr>
      <vt:lpstr>Moyens utilisés pour les TIC(2/2)</vt:lpstr>
      <vt:lpstr>Domaines d'application des TICS</vt:lpstr>
      <vt:lpstr>Communication TIC</vt:lpstr>
      <vt:lpstr>Messagerie Classique</vt:lpstr>
      <vt:lpstr>E-commerce </vt:lpstr>
      <vt:lpstr>Les apports des TIC </vt:lpstr>
      <vt:lpstr>En résumé</vt:lpstr>
      <vt:lpstr>Synthèse visuelle </vt:lpstr>
      <vt:lpstr>     Chapitre 2:   Veille technologique</vt:lpstr>
      <vt:lpstr>Qu’est ce qu’un veille technologique</vt:lpstr>
      <vt:lpstr> Que permet la veille technologique? </vt:lpstr>
      <vt:lpstr>Pourquoi réaliser une veille informatique et technologique ? </vt:lpstr>
      <vt:lpstr>Comment faire sa veille informatique ? (1/2) </vt:lpstr>
      <vt:lpstr>Comment faire sa veille informatique ? (2/2) </vt:lpstr>
      <vt:lpstr>A consulter : https://www.codeur.com/blog/veille-technologique-definition-outils-et-enjeux/</vt:lpstr>
      <vt:lpstr>4 outils pour réaliser votre veille technologique </vt:lpstr>
      <vt:lpstr>4 outils pour réaliser votre veille technologique </vt:lpstr>
      <vt:lpstr>4 outils pour réaliser votre veille technologique </vt:lpstr>
      <vt:lpstr>4 outils pour réaliser votre veille technologique </vt:lpstr>
      <vt:lpstr>Veille technologique classer par domaine</vt:lpstr>
      <vt:lpstr>Application web</vt:lpstr>
      <vt:lpstr>Application web </vt:lpstr>
      <vt:lpstr>Application web </vt:lpstr>
      <vt:lpstr>Réseaux informatiques</vt:lpstr>
      <vt:lpstr>Meilleurs outils de supervision du réseau </vt:lpstr>
      <vt:lpstr>Supervision (suite)</vt:lpstr>
      <vt:lpstr>Meilleurs outils de cartographie du réseau </vt:lpstr>
      <vt:lpstr>Aperçu logiciel</vt:lpstr>
      <vt:lpstr>Meilleurs outils de maintenance réseau</vt:lpstr>
      <vt:lpstr>Meilleurs outils de maintenance réseau</vt:lpstr>
      <vt:lpstr>En conclusion</vt:lpstr>
      <vt:lpstr>     Chapitre 3:   Infrastructure des reseaux</vt:lpstr>
      <vt:lpstr>Pourquoi utilise t-on du réseau?</vt:lpstr>
      <vt:lpstr>Quel avenir pour le réseau :</vt:lpstr>
      <vt:lpstr>Différents types de réseaux</vt:lpstr>
      <vt:lpstr>Schéma d’un réseau informatique</vt:lpstr>
      <vt:lpstr>Réseaux Ethernet et Reseaux Wi-Fi (1/2)</vt:lpstr>
      <vt:lpstr>Réseaux Ethernet et Réseaux Wi-Fi (2/2)</vt:lpstr>
      <vt:lpstr>Diapositive 45</vt:lpstr>
      <vt:lpstr>Les éléments actifs de l’architecture physique d’un réseau (1/2)</vt:lpstr>
      <vt:lpstr>Les éléments actifs de l’architecture physique d’un réseau (2/2)</vt:lpstr>
      <vt:lpstr>Les éléments passifs de l’architecture physique d’un réseau </vt:lpstr>
      <vt:lpstr>     Chapitre 4:   Internet  &amp; Web</vt:lpstr>
      <vt:lpstr>Diapositive 50</vt:lpstr>
      <vt:lpstr>Plan du chapitre</vt:lpstr>
      <vt:lpstr>1. Introduction</vt:lpstr>
      <vt:lpstr>1.1 qu’est ce que le langage html</vt:lpstr>
      <vt:lpstr>1.2 premières balises</vt:lpstr>
      <vt:lpstr> 1.3 premier pas  Html: </vt:lpstr>
      <vt:lpstr>2. TEXTE</vt:lpstr>
      <vt:lpstr>3. Les titres et les listes </vt:lpstr>
      <vt:lpstr>4. Les liens </vt:lpstr>
      <vt:lpstr>5. Les images </vt:lpstr>
      <vt:lpstr>Les images </vt:lpstr>
      <vt:lpstr>6. Les arrière-plans</vt:lpstr>
      <vt:lpstr>7. Les tableaux </vt:lpstr>
      <vt:lpstr>Les tableaux </vt:lpstr>
      <vt:lpstr> Les tableaux </vt:lpstr>
      <vt:lpstr>Diapositive 65</vt:lpstr>
      <vt:lpstr>Diapositive 66</vt:lpstr>
      <vt:lpstr>Diapositive 67</vt:lpstr>
      <vt:lpstr>2.L'élément FRAME   L'élément FRAME permet de définir le contenu de chacune des zones. Pour cela, on utilise deux attributs :   src=url pour indiquer le fichier à placer dans la zone  name=nomDeZonepermet de nommer la zone afin qu'elle puisse devenir la cible d'un lien (on utilisera alors l'attribut target de la balise &lt;A&gt; pour y accéder.  Exemple :   &lt;FRAMESET rows="100,3*,*"&gt;  &lt;FRAME src=fichier1.html name=Debut ...&gt;  &lt;FRAME src=fichier2.html name=sommaire …&gt;  &lt;FRAME src=fichier3.html name=cours ...&gt;  &lt;/FRAMESET&gt;   3. Type de document   Un document contenant des frames doit tout d'abord être délaré comme tel (élément DOCTYPE de type FRAMESET). Voici la forme d'un document contenant des frames.  </vt:lpstr>
      <vt:lpstr>   Exemple d’application:  &lt;!DOCTYPE HTML PUBLIC &gt; &lt;HTML&gt; &lt;head&gt; &lt;title&gt;Cours HTML &lt;/title&gt; &lt;/head&gt; &lt;FRAMESET cols="25,25,50"&gt;  &lt;frame&gt; &lt;frame&gt; &lt;frame&gt; &lt;/FRAMESET&gt; &lt;/html&gt;  4.Envoyer un lien vers un cadre  L'attribut target de l'élément A permet de diriger un document vers un cadre autre que celui qui contient le lien activé. Sinon, lorsqu'on active un lien, par défaut la nouvelle page s'affiche dans le cadre contenant le lien en question.  Exemple :   &lt;A href="introduction.html" target=cours&gt;Introduction&lt;/A&gt;   </vt:lpstr>
      <vt:lpstr>Diapositive 70</vt:lpstr>
      <vt:lpstr>Un CMS, c’est quoi    </vt:lpstr>
      <vt:lpstr>Fonctionnement d’un CMS</vt:lpstr>
      <vt:lpstr>Principales caractéristiques</vt:lpstr>
      <vt:lpstr>Principaux CMS</vt:lpstr>
      <vt:lpstr>Bibliographie</vt:lpstr>
      <vt:lpstr>FIN DU CHAPITRE 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 Cryptographie</dc:title>
  <dc:creator>warsama_omar_ali</dc:creator>
  <cp:lastModifiedBy>warsama_omar_ali</cp:lastModifiedBy>
  <cp:revision>132</cp:revision>
  <dcterms:created xsi:type="dcterms:W3CDTF">2020-11-16T13:28:10Z</dcterms:created>
  <dcterms:modified xsi:type="dcterms:W3CDTF">2022-12-11T06:53:55Z</dcterms:modified>
</cp:coreProperties>
</file>